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19"/>
  </p:notesMasterIdLst>
  <p:handoutMasterIdLst>
    <p:handoutMasterId r:id="rId20"/>
  </p:handoutMasterIdLst>
  <p:sldIdLst>
    <p:sldId id="256" r:id="rId3"/>
    <p:sldId id="333" r:id="rId4"/>
    <p:sldId id="284" r:id="rId5"/>
    <p:sldId id="313" r:id="rId6"/>
    <p:sldId id="316" r:id="rId7"/>
    <p:sldId id="331" r:id="rId8"/>
    <p:sldId id="332" r:id="rId9"/>
    <p:sldId id="334" r:id="rId10"/>
    <p:sldId id="302" r:id="rId11"/>
    <p:sldId id="304" r:id="rId12"/>
    <p:sldId id="295" r:id="rId13"/>
    <p:sldId id="296" r:id="rId14"/>
    <p:sldId id="297" r:id="rId15"/>
    <p:sldId id="299" r:id="rId16"/>
    <p:sldId id="305" r:id="rId17"/>
    <p:sldId id="306" r:id="rId18"/>
  </p:sldIdLst>
  <p:sldSz cx="9144000" cy="6858000" type="screen4x3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522"/>
    <a:srgbClr val="D52B1E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63F46-38B7-49C0-B7E9-B1E73D1733A9}" v="17" dt="2020-01-15T08:23:47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2" autoAdjust="0"/>
    <p:restoredTop sz="96265" autoAdjust="0"/>
  </p:normalViewPr>
  <p:slideViewPr>
    <p:cSldViewPr snapToGrid="0">
      <p:cViewPr varScale="1">
        <p:scale>
          <a:sx n="63" d="100"/>
          <a:sy n="63" d="100"/>
        </p:scale>
        <p:origin x="122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-4718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914000" y="3657600"/>
            <a:ext cx="3753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000" y="5486401"/>
            <a:ext cx="3753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4914000" y="2120417"/>
            <a:ext cx="3753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14000" y="5808476"/>
            <a:ext cx="3753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286300" y="6528572"/>
            <a:ext cx="383400" cy="183600"/>
          </a:xfrm>
        </p:spPr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0" name="LogoLandmach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0" y="1175"/>
            <a:ext cx="9130078" cy="19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9144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5153776"/>
            <a:ext cx="9144000" cy="576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5413"/>
            <a:ext cx="9144000" cy="396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82214" y="2286000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382214" y="3079487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382214" y="3845506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919401" y="2361344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919401" y="3147360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919401" y="3920850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500" y="3050453"/>
            <a:ext cx="3748266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</a:t>
            </a:r>
            <a:r>
              <a:rPr lang="nl-NL" noProof="0" dirty="0" err="1"/>
              <a:t>een</a:t>
            </a:r>
            <a:r>
              <a:rPr lang="nl-NL" noProof="0" dirty="0"/>
              <a:t> </a:t>
            </a:r>
            <a:r>
              <a:rPr lang="nl-NL" noProof="0" dirty="0" err="1"/>
              <a:t>titel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maken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EED1-3B2D-4DF3-84FC-6A29FAA80043}" type="datetime4">
              <a:rPr lang="nl-NL" smtClean="0">
                <a:solidFill>
                  <a:srgbClr val="000000"/>
                </a:solidFill>
              </a:rPr>
              <a:pPr/>
              <a:t>15 mei 2020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5691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295400"/>
            <a:ext cx="8402637" cy="400050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2070100"/>
            <a:ext cx="8402637" cy="4140200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Date Placeholder 1" descr="Date">
            <a:extLst>
              <a:ext uri="{FF2B5EF4-FFF2-40B4-BE49-F238E27FC236}">
                <a16:creationId xmlns:a16="http://schemas.microsoft.com/office/drawing/2014/main" id="{C057E7E6-5FA9-41A6-972B-276BCABB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AE49-34E2-4659-B751-BED70290F7D3}" type="datetime4">
              <a:rPr lang="nl-NL"/>
              <a:pPr>
                <a:defRPr/>
              </a:pPr>
              <a:t>15 mei 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640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olgdia met opsomming en kader 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5672138" y="2166938"/>
            <a:ext cx="2376487" cy="2886075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txBody>
          <a:bodyPr lIns="0" tIns="0" rIns="0" bIns="0" anchor="b"/>
          <a:lstStyle>
            <a:lvl1pPr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nl-NL" altLang="nl-NL">
              <a:ea typeface="+mn-ea"/>
              <a:cs typeface="Arial" charset="0"/>
            </a:endParaRPr>
          </a:p>
        </p:txBody>
      </p:sp>
      <p:pic>
        <p:nvPicPr>
          <p:cNvPr id="8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4113213"/>
            <a:ext cx="685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4103687" cy="4140000"/>
          </a:xfrm>
        </p:spPr>
        <p:txBody>
          <a:bodyPr/>
          <a:lstStyle>
            <a:lvl1pPr>
              <a:buFont typeface="Verdana" pitchFamily="34" charset="0"/>
              <a:buChar char="−"/>
              <a:defRPr sz="1400"/>
            </a:lvl1pPr>
            <a:lvl2pPr>
              <a:buFont typeface="Verdana" pitchFamily="34" charset="0"/>
              <a:buChar char="−"/>
              <a:defRPr sz="1400"/>
            </a:lvl2pPr>
            <a:lvl3pPr>
              <a:buFont typeface="Verdana" pitchFamily="34" charset="0"/>
              <a:buChar char="−"/>
              <a:defRPr sz="1400"/>
            </a:lvl3pPr>
            <a:lvl4pPr marL="1274763" indent="-285750">
              <a:buFont typeface="Verdana" pitchFamily="34" charset="0"/>
              <a:buChar char="−"/>
              <a:defRPr sz="1400"/>
            </a:lvl4pPr>
            <a:lvl5pPr marL="1631950" indent="-285750">
              <a:buFont typeface="Verdana" pitchFamily="34" charset="0"/>
              <a:buChar char="−"/>
              <a:defRPr sz="1400"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2"/>
          </p:nvPr>
        </p:nvSpPr>
        <p:spPr>
          <a:xfrm>
            <a:off x="5888671" y="3068960"/>
            <a:ext cx="1872208" cy="1728192"/>
          </a:xfrm>
        </p:spPr>
        <p:txBody>
          <a:bodyPr/>
          <a:lstStyle>
            <a:lvl1pPr>
              <a:buFont typeface="Arial" pitchFamily="34" charset="0"/>
              <a:buNone/>
              <a:defRPr sz="1600" baseline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3"/>
          </p:nvPr>
        </p:nvSpPr>
        <p:spPr>
          <a:xfrm>
            <a:off x="5868143" y="2636838"/>
            <a:ext cx="1872209" cy="360362"/>
          </a:xfrm>
        </p:spPr>
        <p:txBody>
          <a:bodyPr/>
          <a:lstStyle>
            <a:lvl1pPr>
              <a:buNone/>
              <a:defRPr lang="nl-NL" sz="1600" kern="1200" dirty="0" smtClean="0">
                <a:solidFill>
                  <a:srgbClr val="007BC7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0D76C6-B25B-42BC-AF8A-2000D4D7349F}" type="datetime4">
              <a:rPr lang="nl-NL" altLang="nl-NL"/>
              <a:pPr>
                <a:defRPr/>
              </a:pPr>
              <a:t>15 mei 2020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162182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olgdia met opsomming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Tekst" descr="Bar_Top"/>
          <p:cNvSpPr>
            <a:spLocks noChangeArrowheads="1"/>
          </p:cNvSpPr>
          <p:nvPr userDrawn="1"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nl-NL" altLang="nl-NL" sz="180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pic>
        <p:nvPicPr>
          <p:cNvPr id="6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88"/>
            <a:ext cx="431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1pPr>
              <a:buFont typeface="Verdana" pitchFamily="34" charset="0"/>
              <a:buChar char="−"/>
              <a:defRPr sz="1400"/>
            </a:lvl1pPr>
            <a:lvl2pPr>
              <a:buFont typeface="Verdana" pitchFamily="34" charset="0"/>
              <a:buChar char="−"/>
              <a:defRPr sz="1400"/>
            </a:lvl2pPr>
            <a:lvl3pPr>
              <a:buFont typeface="Verdana" pitchFamily="34" charset="0"/>
              <a:buChar char="−"/>
              <a:defRPr sz="1400"/>
            </a:lvl3pPr>
            <a:lvl4pPr marL="1274763" indent="-285750">
              <a:buFont typeface="Verdana" pitchFamily="34" charset="0"/>
              <a:buChar char="−"/>
              <a:defRPr sz="1400"/>
            </a:lvl4pPr>
            <a:lvl5pPr marL="1631950" indent="-285750">
              <a:buFont typeface="Verdana" pitchFamily="34" charset="0"/>
              <a:buChar char="−"/>
              <a:defRPr sz="1400"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  <p:sp>
        <p:nvSpPr>
          <p:cNvPr id="8" name="Tijdelijke aanduiding voor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76527D-1E89-4B28-9513-2F16BDF6ACAB}" type="datetime4">
              <a:rPr lang="nl-NL" altLang="nl-NL"/>
              <a:pPr>
                <a:defRPr/>
              </a:pPr>
              <a:t>15 mei 2020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663433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3008313" cy="7191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341438"/>
            <a:ext cx="5111750" cy="4784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466725" y="6611938"/>
            <a:ext cx="1905000" cy="1190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96C300A-7588-4DE7-ACF5-4B68887D6A8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828179-6F4C-4C04-888A-A9A4E1CB4467}" type="datetime4">
              <a:rPr lang="nl-NL" altLang="nl-NL"/>
              <a:pPr>
                <a:defRPr/>
              </a:pPr>
              <a:t>15 mei 2020</a:t>
            </a:fld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635375" y="6524625"/>
            <a:ext cx="3097213" cy="206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Ministerie van Infrastructuur en Waterstaat</a:t>
            </a:r>
          </a:p>
        </p:txBody>
      </p:sp>
    </p:spTree>
    <p:extLst>
      <p:ext uri="{BB962C8B-B14F-4D97-AF65-F5344CB8AC3E}">
        <p14:creationId xmlns:p14="http://schemas.microsoft.com/office/powerpoint/2010/main" val="4168804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4" descr="logo VSS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20650"/>
            <a:ext cx="1797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474486-B685-43D9-8871-E8F10047A495}" type="datetime1">
              <a:rPr lang="nl-NL" altLang="nl-NL"/>
              <a:pPr>
                <a:defRPr/>
              </a:pPr>
              <a:t>15-5-2020</a:t>
            </a:fld>
            <a:endParaRPr lang="nl-NL" altLang="nl-NL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6BD503A-F235-4DF2-B0D4-2E6E1241EBC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991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7414"/>
            <a:ext cx="9144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879601"/>
            <a:ext cx="8192691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76250" y="3749487"/>
            <a:ext cx="8193882" cy="173691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501" y="5486401"/>
            <a:ext cx="3753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2500" y="5808476"/>
            <a:ext cx="3753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49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4000" y="3657601"/>
            <a:ext cx="3753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4000" y="2120417"/>
            <a:ext cx="3753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14000" y="5486401"/>
            <a:ext cx="3753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14000" y="5808476"/>
            <a:ext cx="3753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2500" y="2350800"/>
            <a:ext cx="81918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2500" y="2350800"/>
            <a:ext cx="375285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4000" y="2350800"/>
            <a:ext cx="37584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914000" y="2350799"/>
            <a:ext cx="3753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281950"/>
            <a:ext cx="3753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49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72500" y="1052514"/>
            <a:ext cx="8192691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72500" y="5298141"/>
            <a:ext cx="8192691" cy="923272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914000" y="1052513"/>
            <a:ext cx="3753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500" y="3039154"/>
            <a:ext cx="375285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06362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4914000" y="2350800"/>
            <a:ext cx="3753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281950"/>
            <a:ext cx="3753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49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2500" y="1281950"/>
            <a:ext cx="81999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2500" y="2349499"/>
            <a:ext cx="81999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6300" y="6528572"/>
            <a:ext cx="3834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6" r:id="rId2"/>
    <p:sldLayoutId id="2147483725" r:id="rId3"/>
    <p:sldLayoutId id="2147483731" r:id="rId4"/>
    <p:sldLayoutId id="2147483652" r:id="rId5"/>
    <p:sldLayoutId id="2147483728" r:id="rId6"/>
    <p:sldLayoutId id="2147483689" r:id="rId7"/>
    <p:sldLayoutId id="2147483730" r:id="rId8"/>
    <p:sldLayoutId id="2147483729" r:id="rId9"/>
    <p:sldLayoutId id="2147483716" r:id="rId10"/>
    <p:sldLayoutId id="2147483667" r:id="rId11"/>
    <p:sldLayoutId id="214748372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pKleurvlakBoven"/>
          <p:cNvSpPr>
            <a:spLocks noChangeArrowheads="1"/>
          </p:cNvSpPr>
          <p:nvPr/>
        </p:nvSpPr>
        <p:spPr bwMode="auto">
          <a:xfrm flipV="1">
            <a:off x="4438650" y="6541200"/>
            <a:ext cx="187567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97" name="shpKleurvlakOnder" descr="Bar_Bottom"/>
          <p:cNvSpPr>
            <a:spLocks noChangeArrowheads="1"/>
          </p:cNvSpPr>
          <p:nvPr/>
        </p:nvSpPr>
        <p:spPr bwMode="auto">
          <a:xfrm>
            <a:off x="0" y="6318000"/>
            <a:ext cx="9144000" cy="539750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000" y="2070000"/>
            <a:ext cx="8402400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err="1"/>
              <a:t>Klik</a:t>
            </a:r>
            <a:r>
              <a:rPr lang="nl-NL" dirty="0"/>
              <a:t> </a:t>
            </a:r>
            <a:r>
              <a:rPr lang="nl-NL" dirty="0" err="1"/>
              <a:t>om</a:t>
            </a:r>
            <a:r>
              <a:rPr lang="nl-NL" dirty="0"/>
              <a:t> het </a:t>
            </a:r>
            <a:r>
              <a:rPr lang="nl-NL" dirty="0" err="1"/>
              <a:t>opmaakprofiel</a:t>
            </a:r>
            <a:r>
              <a:rPr lang="nl-NL" dirty="0"/>
              <a:t> van de </a:t>
            </a:r>
            <a:r>
              <a:rPr lang="nl-NL" dirty="0" err="1"/>
              <a:t>modeltekst</a:t>
            </a:r>
            <a:r>
              <a:rPr lang="nl-NL" dirty="0"/>
              <a:t> </a:t>
            </a:r>
            <a:r>
              <a:rPr lang="nl-NL" dirty="0" err="1"/>
              <a:t>te</a:t>
            </a:r>
            <a:r>
              <a:rPr lang="nl-NL" dirty="0"/>
              <a:t> </a:t>
            </a:r>
            <a:r>
              <a:rPr lang="nl-NL" dirty="0" err="1"/>
              <a:t>bewerken</a:t>
            </a:r>
            <a:endParaRPr lang="nl-NL" dirty="0"/>
          </a:p>
          <a:p>
            <a:pPr lvl="1"/>
            <a:r>
              <a:rPr lang="nl-NL" dirty="0"/>
              <a:t>Tweede </a:t>
            </a:r>
            <a:r>
              <a:rPr lang="nl-NL" dirty="0" err="1"/>
              <a:t>niveau</a:t>
            </a:r>
            <a:r>
              <a:rPr lang="nl-NL" dirty="0"/>
              <a:t> </a:t>
            </a:r>
          </a:p>
          <a:p>
            <a:pPr lvl="2"/>
            <a:r>
              <a:rPr lang="nl-NL" dirty="0" err="1"/>
              <a:t>Derde</a:t>
            </a:r>
            <a:r>
              <a:rPr lang="nl-NL" dirty="0"/>
              <a:t> niveau</a:t>
            </a:r>
          </a:p>
          <a:p>
            <a:pPr lvl="4"/>
            <a:r>
              <a:rPr lang="nl-NL" dirty="0"/>
              <a:t> Vierde niveau</a:t>
            </a:r>
          </a:p>
          <a:p>
            <a:pPr lvl="5"/>
            <a:r>
              <a:rPr lang="nl-NL" sz="1800" dirty="0"/>
              <a:t>Vijfde niveau</a:t>
            </a:r>
            <a:endParaRPr lang="nl-NL" dirty="0"/>
          </a:p>
        </p:txBody>
      </p:sp>
      <p:sp>
        <p:nvSpPr>
          <p:cNvPr id="1095" name="shpTekst" descr="Bar_Top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1295999"/>
            <a:ext cx="840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noProof="0" dirty="0"/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468000" y="6613200"/>
            <a:ext cx="1904400" cy="1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D62E13F-49FF-4F5B-8E2D-F997ACAF2D81}" type="slidenum">
              <a:rPr lang="nl-NL" sz="100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nl-NL" sz="2200">
              <a:solidFill>
                <a:srgbClr val="000000"/>
              </a:solidFill>
            </a:endParaRPr>
          </a:p>
        </p:txBody>
      </p:sp>
      <p:pic>
        <p:nvPicPr>
          <p:cNvPr id="1121" name="LogoLandmacht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5463" y="5215"/>
            <a:ext cx="439737" cy="8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1" descr="Date"/>
          <p:cNvSpPr>
            <a:spLocks noGrp="1"/>
          </p:cNvSpPr>
          <p:nvPr>
            <p:ph type="dt" sz="half" idx="2"/>
          </p:nvPr>
        </p:nvSpPr>
        <p:spPr>
          <a:xfrm>
            <a:off x="7264800" y="6613200"/>
            <a:ext cx="1508400" cy="11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C8A9CFE7-5C2A-4F72-9A06-E847A405BDFE}" type="datetime4">
              <a:rPr lang="nl-NL" smtClean="0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15 mei 2020</a:t>
            </a:fld>
            <a:endParaRPr lang="nl-NL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6" r:id="rId3"/>
    <p:sldLayoutId id="2147483737" r:id="rId4"/>
    <p:sldLayoutId id="2147483738" r:id="rId5"/>
    <p:sldLayoutId id="2147483740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aseline="0">
          <a:solidFill>
            <a:srgbClr val="007BC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ts val="423"/>
        </a:spcBef>
        <a:spcAft>
          <a:spcPct val="0"/>
        </a:spcAft>
        <a:buFont typeface="Arial" pitchFamily="34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41600" indent="-28440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–"/>
        <a:defRPr sz="1800">
          <a:solidFill>
            <a:srgbClr val="000000"/>
          </a:solidFill>
          <a:latin typeface="+mn-lt"/>
        </a:defRPr>
      </a:lvl2pPr>
      <a:lvl3pPr marL="965200" indent="-342900" algn="l" rtl="0" eaLnBrk="1" fontAlgn="base" hangingPunct="1">
        <a:spcBef>
          <a:spcPts val="423"/>
        </a:spcBef>
        <a:spcAft>
          <a:spcPct val="0"/>
        </a:spcAft>
        <a:buFont typeface="Arial" pitchFamily="34" charset="0"/>
        <a:buChar char="•"/>
        <a:defRPr sz="1800">
          <a:solidFill>
            <a:srgbClr val="000000"/>
          </a:solidFill>
          <a:latin typeface="+mn-lt"/>
        </a:defRPr>
      </a:lvl3pPr>
      <a:lvl4pPr marL="989013" indent="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None/>
        <a:defRPr sz="2200">
          <a:solidFill>
            <a:srgbClr val="000000"/>
          </a:solidFill>
          <a:latin typeface="+mn-lt"/>
        </a:defRPr>
      </a:lvl4pPr>
      <a:lvl5pPr marL="1631950" indent="-28575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–"/>
        <a:defRPr sz="1800" baseline="0">
          <a:solidFill>
            <a:srgbClr val="000000"/>
          </a:solidFill>
          <a:latin typeface="+mn-lt"/>
        </a:defRPr>
      </a:lvl5pPr>
      <a:lvl6pPr marL="180340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»"/>
        <a:defRPr sz="1800" baseline="0">
          <a:solidFill>
            <a:srgbClr val="000000"/>
          </a:solidFill>
          <a:latin typeface="+mn-lt"/>
        </a:defRPr>
      </a:lvl6pPr>
      <a:lvl7pPr marL="22606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g"/><Relationship Id="rId5" Type="http://schemas.openxmlformats.org/officeDocument/2006/relationships/image" Target="../media/image17.tiff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4914000" y="3914774"/>
            <a:ext cx="3753000" cy="1504709"/>
          </a:xfrm>
        </p:spPr>
        <p:txBody>
          <a:bodyPr>
            <a:normAutofit/>
          </a:bodyPr>
          <a:lstStyle/>
          <a:p>
            <a:r>
              <a:rPr lang="nl-NL" b="1" dirty="0"/>
              <a:t>Naar de Zero Emissie Bouwplaats 2030</a:t>
            </a:r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1"/>
          </p:nvPr>
        </p:nvSpPr>
        <p:spPr>
          <a:xfrm>
            <a:off x="4914000" y="5019675"/>
            <a:ext cx="3753000" cy="788801"/>
          </a:xfrm>
        </p:spPr>
        <p:txBody>
          <a:bodyPr/>
          <a:lstStyle/>
          <a:p>
            <a:r>
              <a:rPr lang="nl-NL" dirty="0"/>
              <a:t>Dik de Weger</a:t>
            </a:r>
          </a:p>
          <a:p>
            <a:r>
              <a:rPr lang="nl-NL" altLang="nl-NL" sz="1200" dirty="0"/>
              <a:t>Rijkswaterstaat GPO</a:t>
            </a:r>
          </a:p>
          <a:p>
            <a:r>
              <a:rPr lang="nl-NL" altLang="nl-NL" sz="1200" i="1" dirty="0"/>
              <a:t>Programma Duurzaam Aanleg &amp; Onderhoud</a:t>
            </a:r>
          </a:p>
          <a:p>
            <a:r>
              <a:rPr lang="nl-NL" dirty="0"/>
              <a:t>	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Transitiepad Bouwplaats en Bouwlogistiek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</a:t>
            </a:fld>
            <a:endParaRPr lang="nl-NL" dirty="0"/>
          </a:p>
        </p:txBody>
      </p:sp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6238F9D1-C9AF-45DA-A9FA-B033A9156A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2"/>
          <a:stretch/>
        </p:blipFill>
        <p:spPr>
          <a:xfrm>
            <a:off x="0" y="1932441"/>
            <a:ext cx="4572000" cy="31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3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Afbeelding 5" descr="Natuur en Milieu overzicht elektr mob w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196975"/>
            <a:ext cx="54927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3240087" cy="1476375"/>
          </a:xfrm>
        </p:spPr>
        <p:txBody>
          <a:bodyPr/>
          <a:lstStyle/>
          <a:p>
            <a:pPr eaLnBrk="1" hangingPunct="1">
              <a:defRPr/>
            </a:pPr>
            <a:r>
              <a:rPr lang="nl-NL" sz="2400" dirty="0">
                <a:ea typeface="ＭＳ Ｐゴシック" charset="0"/>
                <a:cs typeface="+mj-cs"/>
              </a:rPr>
              <a:t>Recent overzicht beschikbare elektrische mobiele werktuigen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-107950" y="3213100"/>
            <a:ext cx="6264275" cy="3024188"/>
          </a:xfrm>
        </p:spPr>
        <p:txBody>
          <a:bodyPr/>
          <a:lstStyle/>
          <a:p>
            <a:pPr marL="457200" lvl="1" indent="0" eaLnBrk="1" hangingPunct="1">
              <a:lnSpc>
                <a:spcPct val="150000"/>
              </a:lnSpc>
              <a:buFont typeface="Verdana" charset="0"/>
              <a:buNone/>
              <a:defRPr/>
            </a:pPr>
            <a:r>
              <a:rPr lang="nl-NL" sz="1600">
                <a:ea typeface="MS PGothic" charset="0"/>
              </a:rPr>
              <a:t>Belemmeringen momenteel: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nl-NL" sz="1600">
                <a:ea typeface="MS PGothic" charset="0"/>
              </a:rPr>
              <a:t>Laadinfrastructuur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nl-NL" sz="1600">
                <a:ea typeface="MS PGothic" charset="0"/>
              </a:rPr>
              <a:t>Toekomstperspectief sector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nl-NL" sz="1600">
                <a:ea typeface="MS PGothic" charset="0"/>
              </a:rPr>
              <a:t>Financiering aanschaf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nl-NL" sz="1600">
                <a:ea typeface="MS PGothic" charset="0"/>
              </a:rPr>
              <a:t>Versnelde afschrijving verouderd materieel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nl-NL" sz="1600">
                <a:ea typeface="MS PGothic" charset="0"/>
              </a:rPr>
              <a:t>Kennis bij opdrachtgevers tbv aanbesteding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nl-NL" sz="1600">
                <a:ea typeface="MS PGothic" charset="0"/>
              </a:rPr>
              <a:t>Beeldvorming accuduur en vermogen stille machines</a:t>
            </a:r>
          </a:p>
        </p:txBody>
      </p:sp>
    </p:spTree>
    <p:extLst>
      <p:ext uri="{BB962C8B-B14F-4D97-AF65-F5344CB8AC3E}">
        <p14:creationId xmlns:p14="http://schemas.microsoft.com/office/powerpoint/2010/main" val="20465342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908050"/>
            <a:ext cx="36639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jdelijke aanduiding voor inhoud 2"/>
          <p:cNvSpPr>
            <a:spLocks noGrp="1"/>
          </p:cNvSpPr>
          <p:nvPr>
            <p:ph idx="1"/>
          </p:nvPr>
        </p:nvSpPr>
        <p:spPr>
          <a:xfrm>
            <a:off x="252413" y="3573463"/>
            <a:ext cx="8567737" cy="2087562"/>
          </a:xfrm>
        </p:spPr>
        <p:txBody>
          <a:bodyPr/>
          <a:lstStyle/>
          <a:p>
            <a:pPr eaLnBrk="1" hangingPunct="1"/>
            <a:endParaRPr lang="nl-NL" altLang="nl-NL" sz="2000">
              <a:latin typeface="Arial" panose="020B0604020202020204" pitchFamily="34" charset="0"/>
            </a:endParaRPr>
          </a:p>
          <a:p>
            <a:pPr eaLnBrk="1" hangingPunct="1"/>
            <a:r>
              <a:rPr lang="nl-NL" altLang="nl-NL" sz="2000">
                <a:latin typeface="Arial" panose="020B0604020202020204" pitchFamily="34" charset="0"/>
              </a:rPr>
              <a:t>Re-design</a:t>
            </a:r>
          </a:p>
          <a:p>
            <a:pPr eaLnBrk="1" hangingPunct="1"/>
            <a:r>
              <a:rPr lang="nl-NL" altLang="nl-NL" sz="2000">
                <a:latin typeface="Arial" panose="020B0604020202020204" pitchFamily="34" charset="0"/>
              </a:rPr>
              <a:t>Volledige loskoppeling en daarmee optimalisatie hydraulische systemen</a:t>
            </a:r>
          </a:p>
          <a:p>
            <a:pPr eaLnBrk="1" hangingPunct="1"/>
            <a:r>
              <a:rPr lang="nl-NL" altLang="nl-NL" sz="2000">
                <a:latin typeface="Arial" panose="020B0604020202020204" pitchFamily="34" charset="0"/>
              </a:rPr>
              <a:t>Wielen direct electric drive</a:t>
            </a:r>
          </a:p>
          <a:p>
            <a:pPr eaLnBrk="1" hangingPunct="1"/>
            <a:r>
              <a:rPr lang="nl-NL" altLang="nl-NL" sz="2000">
                <a:latin typeface="Arial" panose="020B0604020202020204" pitchFamily="34" charset="0"/>
              </a:rPr>
              <a:t>3,5 liter dieselmotor ipv 13 liter</a:t>
            </a:r>
          </a:p>
          <a:p>
            <a:pPr eaLnBrk="1" hangingPunct="1"/>
            <a:r>
              <a:rPr lang="nl-NL" altLang="nl-NL" sz="2000" b="1">
                <a:solidFill>
                  <a:srgbClr val="FF6600"/>
                </a:solidFill>
                <a:latin typeface="Arial" panose="020B0604020202020204" pitchFamily="34" charset="0"/>
              </a:rPr>
              <a:t>50% reductie</a:t>
            </a:r>
            <a:r>
              <a:rPr lang="nl-NL" altLang="nl-NL" sz="2000">
                <a:latin typeface="Arial" panose="020B0604020202020204" pitchFamily="34" charset="0"/>
              </a:rPr>
              <a:t> dieselverbruik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39750" y="1487488"/>
            <a:ext cx="3527425" cy="646112"/>
          </a:xfrm>
          <a:prstGeom prst="rect">
            <a:avLst/>
          </a:prstGeom>
          <a:solidFill>
            <a:srgbClr val="FFFFFF">
              <a:alpha val="38000"/>
            </a:srgbClr>
          </a:solidFill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F00"/>
              </a:buClr>
              <a:buFont typeface="Wingdings" panose="05000000000000000000" pitchFamily="2" charset="2"/>
              <a:buNone/>
              <a:defRPr/>
            </a:pPr>
            <a:r>
              <a:rPr lang="nl-NL" altLang="nl-NL" sz="36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Hybride shovel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11188" y="2636838"/>
            <a:ext cx="3057525" cy="646112"/>
          </a:xfrm>
          <a:prstGeom prst="rect">
            <a:avLst/>
          </a:prstGeom>
          <a:solidFill>
            <a:srgbClr val="FFFFFF">
              <a:alpha val="38000"/>
            </a:srgbClr>
          </a:solidFill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F00"/>
              </a:buClr>
              <a:buFont typeface="Wingdings" panose="05000000000000000000" pitchFamily="2" charset="2"/>
              <a:buNone/>
              <a:defRPr/>
            </a:pPr>
            <a:r>
              <a:rPr lang="nl-NL" altLang="nl-NL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Volvo LX01</a:t>
            </a:r>
          </a:p>
        </p:txBody>
      </p:sp>
    </p:spTree>
    <p:extLst>
      <p:ext uri="{BB962C8B-B14F-4D97-AF65-F5344CB8AC3E}">
        <p14:creationId xmlns:p14="http://schemas.microsoft.com/office/powerpoint/2010/main" val="23675923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96975"/>
            <a:ext cx="439102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360738"/>
            <a:ext cx="36147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Oval 9"/>
          <p:cNvSpPr>
            <a:spLocks noChangeArrowheads="1"/>
          </p:cNvSpPr>
          <p:nvPr/>
        </p:nvSpPr>
        <p:spPr bwMode="auto">
          <a:xfrm>
            <a:off x="2628900" y="5373688"/>
            <a:ext cx="865188" cy="863600"/>
          </a:xfrm>
          <a:prstGeom prst="ellipse">
            <a:avLst/>
          </a:prstGeom>
          <a:solidFill>
            <a:schemeClr val="accent1">
              <a:alpha val="1803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"/>
              </a:spcBef>
              <a:buFont typeface="Verdana" panose="020B0604030504040204" pitchFamily="34" charset="0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>
              <a:solidFill>
                <a:schemeClr val="tx1"/>
              </a:solidFill>
            </a:endParaRPr>
          </a:p>
        </p:txBody>
      </p:sp>
      <p:pic>
        <p:nvPicPr>
          <p:cNvPr id="614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5" r="1845"/>
          <a:stretch>
            <a:fillRect/>
          </a:stretch>
        </p:blipFill>
        <p:spPr bwMode="auto">
          <a:xfrm>
            <a:off x="5580063" y="620713"/>
            <a:ext cx="3170237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323850" y="765175"/>
            <a:ext cx="5351463" cy="120015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F00"/>
              </a:buClr>
              <a:buFont typeface="Wingdings" panose="05000000000000000000" pitchFamily="2" charset="2"/>
              <a:buNone/>
              <a:defRPr/>
            </a:pPr>
            <a:r>
              <a:rPr lang="nl-NL" altLang="nl-NL" sz="36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Voedingskabel, stationaire toepassing</a:t>
            </a:r>
          </a:p>
        </p:txBody>
      </p:sp>
    </p:spTree>
    <p:extLst>
      <p:ext uri="{BB962C8B-B14F-4D97-AF65-F5344CB8AC3E}">
        <p14:creationId xmlns:p14="http://schemas.microsoft.com/office/powerpoint/2010/main" val="4053969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inhoud 2"/>
          <p:cNvSpPr>
            <a:spLocks noGrp="1"/>
          </p:cNvSpPr>
          <p:nvPr>
            <p:ph idx="1"/>
          </p:nvPr>
        </p:nvSpPr>
        <p:spPr>
          <a:xfrm>
            <a:off x="52388" y="2973388"/>
            <a:ext cx="4303712" cy="146367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nl-NL" altLang="nl-NL" sz="2400" b="1">
                <a:solidFill>
                  <a:srgbClr val="FF6600"/>
                </a:solidFill>
                <a:latin typeface="Arial" panose="020B0604020202020204" pitchFamily="34" charset="0"/>
              </a:rPr>
              <a:t>Hyundai R800LC-9 (60 ton)</a:t>
            </a:r>
          </a:p>
          <a:p>
            <a:pPr lvl="1" eaLnBrk="1" hangingPunct="1"/>
            <a:r>
              <a:rPr lang="nl-NL" altLang="nl-NL" sz="2000">
                <a:latin typeface="Arial" panose="020B0604020202020204" pitchFamily="34" charset="0"/>
              </a:rPr>
              <a:t>Deisl Concrete in Oostenrijk</a:t>
            </a:r>
          </a:p>
          <a:p>
            <a:pPr lvl="1" eaLnBrk="1" hangingPunct="1"/>
            <a:r>
              <a:rPr lang="nl-NL" altLang="nl-NL" sz="2000">
                <a:latin typeface="Arial" panose="020B0604020202020204" pitchFamily="34" charset="0"/>
              </a:rPr>
              <a:t>310 kW elektrische motor </a:t>
            </a:r>
            <a:br>
              <a:rPr lang="nl-NL" altLang="nl-NL" sz="2000">
                <a:latin typeface="Arial" panose="020B0604020202020204" pitchFamily="34" charset="0"/>
              </a:rPr>
            </a:br>
            <a:r>
              <a:rPr lang="nl-NL" altLang="nl-NL" sz="2000">
                <a:latin typeface="Arial" panose="020B0604020202020204" pitchFamily="34" charset="0"/>
              </a:rPr>
              <a:t>voor 363 kW dieselmotor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271588"/>
            <a:ext cx="45212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Oval 6"/>
          <p:cNvSpPr>
            <a:spLocks noChangeArrowheads="1"/>
          </p:cNvSpPr>
          <p:nvPr/>
        </p:nvSpPr>
        <p:spPr bwMode="auto">
          <a:xfrm>
            <a:off x="4340225" y="2836863"/>
            <a:ext cx="1028700" cy="863600"/>
          </a:xfrm>
          <a:prstGeom prst="ellipse">
            <a:avLst/>
          </a:prstGeom>
          <a:solidFill>
            <a:schemeClr val="accent1">
              <a:alpha val="1803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"/>
              </a:spcBef>
              <a:buFont typeface="Verdana" panose="020B0604030504040204" pitchFamily="34" charset="0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>
              <a:solidFill>
                <a:schemeClr val="tx1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95288" y="1098550"/>
            <a:ext cx="3671887" cy="1754188"/>
          </a:xfrm>
          <a:prstGeom prst="rect">
            <a:avLst/>
          </a:prstGeom>
          <a:solidFill>
            <a:srgbClr val="FFFFFF">
              <a:alpha val="38000"/>
            </a:srgbClr>
          </a:solidFill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F00"/>
              </a:buClr>
              <a:buFont typeface="Wingdings" panose="05000000000000000000" pitchFamily="2" charset="2"/>
              <a:buNone/>
              <a:defRPr/>
            </a:pPr>
            <a:r>
              <a:rPr lang="nl-NL" altLang="nl-NL" sz="36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Voedingskabel, </a:t>
            </a:r>
            <a:br>
              <a:rPr lang="nl-NL" altLang="nl-NL" sz="36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nl-NL" altLang="nl-NL" sz="36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semi stationaire toepassing</a:t>
            </a:r>
          </a:p>
        </p:txBody>
      </p:sp>
      <p:sp>
        <p:nvSpPr>
          <p:cNvPr id="34822" name="Tijdelijke aanduiding voor inhoud 2"/>
          <p:cNvSpPr txBox="1">
            <a:spLocks/>
          </p:cNvSpPr>
          <p:nvPr/>
        </p:nvSpPr>
        <p:spPr bwMode="auto">
          <a:xfrm>
            <a:off x="107950" y="4365625"/>
            <a:ext cx="9036050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1363" indent="-284163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"/>
              </a:spcBef>
              <a:buFont typeface="Verdana" panose="020B0604030504040204" pitchFamily="34" charset="0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nl-NL" sz="2000" b="1">
                <a:solidFill>
                  <a:srgbClr val="FF6600"/>
                </a:solidFill>
                <a:latin typeface="Arial" panose="020B0604020202020204" pitchFamily="34" charset="0"/>
              </a:rPr>
              <a:t>Ervaring in praktijk</a:t>
            </a:r>
          </a:p>
          <a:p>
            <a:pPr lvl="1" eaLnBrk="1" hangingPunct="1"/>
            <a:r>
              <a:rPr lang="nl-NL" altLang="nl-NL" sz="2000">
                <a:latin typeface="Arial" panose="020B0604020202020204" pitchFamily="34" charset="0"/>
              </a:rPr>
              <a:t>Betere prestaties </a:t>
            </a:r>
          </a:p>
          <a:p>
            <a:pPr lvl="1" eaLnBrk="1" hangingPunct="1"/>
            <a:r>
              <a:rPr lang="nl-NL" altLang="nl-NL" sz="2000">
                <a:latin typeface="Arial" panose="020B0604020202020204" pitchFamily="34" charset="0"/>
              </a:rPr>
              <a:t>Minder uitval of onderhoud</a:t>
            </a:r>
          </a:p>
          <a:p>
            <a:pPr lvl="1" eaLnBrk="1" hangingPunct="1"/>
            <a:r>
              <a:rPr lang="nl-NL" altLang="nl-NL" sz="2000">
                <a:latin typeface="Arial" panose="020B0604020202020204" pitchFamily="34" charset="0"/>
              </a:rPr>
              <a:t>Kostenbesparing ca. 45% (diesel €98k/jr v. elektrisch €53k/jr)</a:t>
            </a:r>
          </a:p>
        </p:txBody>
      </p:sp>
    </p:spTree>
    <p:extLst>
      <p:ext uri="{BB962C8B-B14F-4D97-AF65-F5344CB8AC3E}">
        <p14:creationId xmlns:p14="http://schemas.microsoft.com/office/powerpoint/2010/main" val="383756952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r="1286"/>
          <a:stretch>
            <a:fillRect/>
          </a:stretch>
        </p:blipFill>
        <p:spPr bwMode="auto">
          <a:xfrm>
            <a:off x="5435600" y="1628775"/>
            <a:ext cx="36004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jdelijke aanduiding voor inhoud 2"/>
          <p:cNvSpPr>
            <a:spLocks noGrp="1"/>
          </p:cNvSpPr>
          <p:nvPr>
            <p:ph idx="1"/>
          </p:nvPr>
        </p:nvSpPr>
        <p:spPr>
          <a:xfrm>
            <a:off x="195263" y="1341438"/>
            <a:ext cx="5384800" cy="475138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nl-NL" altLang="nl-NL" sz="2400">
                <a:solidFill>
                  <a:srgbClr val="FF6600"/>
                </a:solidFill>
                <a:latin typeface="Arial" panose="020B0604020202020204" pitchFamily="34" charset="0"/>
              </a:rPr>
              <a:t>Kramer 5055e wiellader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nl-NL" altLang="nl-NL" sz="2400" b="1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 lvl="1" eaLnBrk="1" hangingPunct="1"/>
            <a:r>
              <a:rPr lang="nl-NL" altLang="nl-NL" sz="2000">
                <a:latin typeface="Arial" panose="020B0604020202020204" pitchFamily="34" charset="0"/>
              </a:rPr>
              <a:t>4 ton, 15 kW</a:t>
            </a:r>
          </a:p>
          <a:p>
            <a:pPr lvl="1" eaLnBrk="1" hangingPunct="1"/>
            <a:r>
              <a:rPr lang="nl-NL" altLang="nl-NL" sz="2000">
                <a:latin typeface="Arial" panose="020B0604020202020204" pitchFamily="34" charset="0"/>
              </a:rPr>
              <a:t>Dieselmotor vervangen </a:t>
            </a:r>
            <a:br>
              <a:rPr lang="nl-NL" altLang="nl-NL" sz="2000">
                <a:latin typeface="Arial" panose="020B0604020202020204" pitchFamily="34" charset="0"/>
              </a:rPr>
            </a:br>
            <a:r>
              <a:rPr lang="nl-NL" altLang="nl-NL" sz="2000">
                <a:latin typeface="Arial" panose="020B0604020202020204" pitchFamily="34" charset="0"/>
              </a:rPr>
              <a:t>voor elektromotor</a:t>
            </a:r>
          </a:p>
          <a:p>
            <a:pPr lvl="1" eaLnBrk="1" hangingPunct="1"/>
            <a:r>
              <a:rPr lang="nl-NL" altLang="nl-NL" sz="2000">
                <a:latin typeface="Arial" panose="020B0604020202020204" pitchFamily="34" charset="0"/>
              </a:rPr>
              <a:t>Accu is geplaatst in de ruimte van de motor </a:t>
            </a:r>
            <a:br>
              <a:rPr lang="nl-NL" altLang="nl-NL" sz="2000">
                <a:latin typeface="Arial" panose="020B0604020202020204" pitchFamily="34" charset="0"/>
              </a:rPr>
            </a:br>
            <a:r>
              <a:rPr lang="nl-NL" altLang="nl-NL" sz="2000">
                <a:latin typeface="Arial" panose="020B0604020202020204" pitchFamily="34" charset="0"/>
              </a:rPr>
              <a:t>type AGM accu</a:t>
            </a:r>
          </a:p>
          <a:p>
            <a:pPr lvl="1" eaLnBrk="1" hangingPunct="1"/>
            <a:r>
              <a:rPr lang="nl-NL" altLang="nl-NL" sz="2000">
                <a:latin typeface="Arial" panose="020B0604020202020204" pitchFamily="34" charset="0"/>
              </a:rPr>
              <a:t>4,5 - 5 uur netto werktijd </a:t>
            </a:r>
            <a:br>
              <a:rPr lang="nl-NL" altLang="nl-NL" sz="2000">
                <a:latin typeface="Arial" panose="020B0604020202020204" pitchFamily="34" charset="0"/>
              </a:rPr>
            </a:br>
            <a:r>
              <a:rPr lang="nl-NL" altLang="nl-NL" sz="2000">
                <a:latin typeface="Arial" panose="020B0604020202020204" pitchFamily="34" charset="0"/>
              </a:rPr>
              <a:t>op volledige lading</a:t>
            </a:r>
          </a:p>
        </p:txBody>
      </p:sp>
    </p:spTree>
    <p:extLst>
      <p:ext uri="{BB962C8B-B14F-4D97-AF65-F5344CB8AC3E}">
        <p14:creationId xmlns:p14="http://schemas.microsoft.com/office/powerpoint/2010/main" val="196162700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2060575"/>
            <a:ext cx="7343775" cy="3671888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Verdana" pitchFamily="34" charset="0"/>
              <a:buNone/>
            </a:pPr>
            <a:r>
              <a:rPr lang="nl-NL" altLang="nl-NL" sz="1800"/>
              <a:t>Uitgangspunt: aanbesteding gunnen op prijs en kwaliteit</a:t>
            </a:r>
          </a:p>
          <a:p>
            <a:pPr marL="0" indent="0" eaLnBrk="1" hangingPunct="1">
              <a:lnSpc>
                <a:spcPct val="120000"/>
              </a:lnSpc>
              <a:buFont typeface="Verdana" pitchFamily="34" charset="0"/>
              <a:buNone/>
            </a:pPr>
            <a:r>
              <a:rPr lang="nl-NL" altLang="nl-NL" sz="1600"/>
              <a:t>Kwaliteitsdeel is een combinatie van eisen en gunningsvoordeel</a:t>
            </a:r>
          </a:p>
          <a:p>
            <a:pPr marL="0" indent="0" eaLnBrk="1" hangingPunct="1">
              <a:lnSpc>
                <a:spcPct val="120000"/>
              </a:lnSpc>
              <a:buFont typeface="Verdana" pitchFamily="34" charset="0"/>
              <a:buNone/>
            </a:pPr>
            <a:r>
              <a:rPr lang="nl-NL" altLang="nl-NL" sz="1600"/>
              <a:t>Duurzaamheid is één van de kwaliteitsaspecten</a:t>
            </a:r>
          </a:p>
          <a:p>
            <a:pPr marL="0" indent="0" eaLnBrk="1" hangingPunct="1">
              <a:lnSpc>
                <a:spcPct val="120000"/>
              </a:lnSpc>
              <a:buFont typeface="Verdana" pitchFamily="34" charset="0"/>
              <a:buNone/>
            </a:pPr>
            <a:endParaRPr lang="nl-NL" altLang="nl-NL" sz="1600"/>
          </a:p>
          <a:p>
            <a:pPr marL="0" indent="0" eaLnBrk="1" hangingPunct="1">
              <a:lnSpc>
                <a:spcPct val="120000"/>
              </a:lnSpc>
              <a:buFont typeface="Verdana" pitchFamily="34" charset="0"/>
              <a:buNone/>
            </a:pPr>
            <a:r>
              <a:rPr lang="nl-NL" altLang="nl-NL" sz="1600"/>
              <a:t>Mate waarin gegadigde scoort op kwaliteit wordt o.a. bepaald </a:t>
            </a:r>
          </a:p>
          <a:p>
            <a:pPr marL="0" indent="0" eaLnBrk="1" hangingPunct="1">
              <a:lnSpc>
                <a:spcPct val="120000"/>
              </a:lnSpc>
              <a:buFont typeface="Verdana" pitchFamily="34" charset="0"/>
              <a:buNone/>
            </a:pPr>
            <a:r>
              <a:rPr lang="nl-NL" altLang="nl-NL" sz="1600"/>
              <a:t>door het </a:t>
            </a:r>
            <a:r>
              <a:rPr lang="nl-NL" altLang="nl-NL" sz="1800"/>
              <a:t>BPKV-criterium duurzaamheid </a:t>
            </a:r>
            <a:r>
              <a:rPr lang="nl-NL" altLang="nl-NL" sz="1800">
                <a:sym typeface="Wingdings" panose="05000000000000000000" pitchFamily="2" charset="2"/>
              </a:rPr>
              <a:t> </a:t>
            </a:r>
          </a:p>
          <a:p>
            <a:pPr marL="0" indent="0" eaLnBrk="1" hangingPunct="1">
              <a:lnSpc>
                <a:spcPct val="120000"/>
              </a:lnSpc>
              <a:buFont typeface="Verdana" pitchFamily="34" charset="0"/>
              <a:buNone/>
            </a:pPr>
            <a:r>
              <a:rPr lang="nl-NL" altLang="nl-NL" sz="1600" i="1"/>
              <a:t>	CO</a:t>
            </a:r>
            <a:r>
              <a:rPr lang="nl-NL" altLang="nl-NL" sz="1600" i="1" baseline="-25000"/>
              <a:t>2</a:t>
            </a:r>
            <a:r>
              <a:rPr lang="nl-NL" altLang="nl-NL" sz="1600" i="1"/>
              <a:t>-prestatieladder: fictieve korting 1-5%</a:t>
            </a:r>
          </a:p>
          <a:p>
            <a:pPr marL="0" indent="0" eaLnBrk="1" hangingPunct="1">
              <a:lnSpc>
                <a:spcPct val="120000"/>
              </a:lnSpc>
              <a:buFont typeface="Verdana" pitchFamily="34" charset="0"/>
              <a:buNone/>
            </a:pPr>
            <a:r>
              <a:rPr lang="nl-NL" altLang="nl-NL" sz="1600" i="1"/>
              <a:t>	Milieukostenindicator (MKI): fictieve korting 25-35%</a:t>
            </a:r>
          </a:p>
          <a:p>
            <a:pPr marL="0" indent="0" eaLnBrk="1" hangingPunct="1">
              <a:lnSpc>
                <a:spcPct val="120000"/>
              </a:lnSpc>
              <a:buFont typeface="Verdana" pitchFamily="34" charset="0"/>
              <a:buNone/>
            </a:pPr>
            <a:r>
              <a:rPr lang="nl-NL" altLang="nl-NL" sz="1600"/>
              <a:t>Hoe lager de MKI, hoe hoger de (fictieve) korting</a:t>
            </a:r>
          </a:p>
          <a:p>
            <a:pPr marL="457200" lvl="1" indent="0" eaLnBrk="1" hangingPunct="1">
              <a:lnSpc>
                <a:spcPct val="120000"/>
              </a:lnSpc>
              <a:buFont typeface="Verdana" pitchFamily="34" charset="0"/>
              <a:buNone/>
            </a:pPr>
            <a:endParaRPr lang="nl-NL" altLang="nl-NL" sz="1600" i="1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68313" y="1196975"/>
            <a:ext cx="8402637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ea typeface="MS PGothic" pitchFamily="34" charset="-128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l-NL" sz="2400" dirty="0">
                <a:ea typeface="ＭＳ Ｐゴシック" charset="0"/>
                <a:cs typeface="+mj-cs"/>
              </a:rPr>
              <a:t>Zero Emissie Bouwplaats in aanbestedingen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3500438"/>
            <a:ext cx="1806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100112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5073650"/>
            <a:ext cx="22336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91403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468313" y="1295400"/>
            <a:ext cx="8402637" cy="369888"/>
          </a:xfrm>
        </p:spPr>
        <p:txBody>
          <a:bodyPr/>
          <a:lstStyle/>
          <a:p>
            <a:r>
              <a:rPr lang="nl-NL" altLang="nl-NL" sz="2400"/>
              <a:t>Milieukostenindicator (MKI) Bouwplaats</a:t>
            </a:r>
          </a:p>
        </p:txBody>
      </p:sp>
      <p:sp>
        <p:nvSpPr>
          <p:cNvPr id="37890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2025650"/>
            <a:ext cx="8402637" cy="41402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nl-NL" sz="1600">
                <a:ea typeface="MS PGothic" charset="0"/>
              </a:rPr>
              <a:t>Drempel gebruik DuboCalc hoog bij kleinere opdrachtgevers, decentrale overheden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nl-NL" sz="1600">
                <a:ea typeface="MS PGothic" charset="0"/>
              </a:rPr>
              <a:t>Vereenvoudiging mogelijk bij dominante materiaalstroom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nl-NL" sz="1600">
                <a:ea typeface="MS PGothic" charset="0"/>
              </a:rPr>
              <a:t>Bepalend voor MKI bouwplaats: grondverzet </a:t>
            </a:r>
            <a:r>
              <a:rPr lang="nl-NL" sz="1600">
                <a:ea typeface="MS PGothic" charset="0"/>
                <a:sym typeface="Wingdings"/>
              </a:rPr>
              <a:t> energie</a:t>
            </a:r>
            <a:endParaRPr lang="nl-NL" sz="1600">
              <a:ea typeface="MS PGothic" charset="0"/>
            </a:endParaRPr>
          </a:p>
          <a:p>
            <a:pPr lvl="1">
              <a:lnSpc>
                <a:spcPct val="150000"/>
              </a:lnSpc>
              <a:buFont typeface="Verdana" charset="0"/>
              <a:buChar char="–"/>
              <a:defRPr/>
            </a:pPr>
            <a:r>
              <a:rPr lang="nl-NL" sz="1600">
                <a:ea typeface="MS PGothic" charset="0"/>
              </a:rPr>
              <a:t>Milieukosten per eenheid energiedrager (liter diesel, kWh)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1600">
                <a:ea typeface="MS PGothic" charset="0"/>
              </a:rPr>
              <a:t>Nodig: </a:t>
            </a:r>
          </a:p>
          <a:p>
            <a:pPr lvl="1">
              <a:lnSpc>
                <a:spcPct val="150000"/>
              </a:lnSpc>
              <a:buFont typeface="Verdana" charset="0"/>
              <a:buChar char="–"/>
              <a:defRPr/>
            </a:pPr>
            <a:r>
              <a:rPr lang="nl-NL" sz="1600">
                <a:ea typeface="MS PGothic" charset="0"/>
              </a:rPr>
              <a:t>Meetbaar maken van brandstofverbruik</a:t>
            </a:r>
          </a:p>
          <a:p>
            <a:pPr lvl="1">
              <a:lnSpc>
                <a:spcPct val="150000"/>
              </a:lnSpc>
              <a:buFont typeface="Verdana" charset="0"/>
              <a:buChar char="–"/>
              <a:defRPr/>
            </a:pPr>
            <a:r>
              <a:rPr lang="nl-NL" sz="1600">
                <a:ea typeface="MS PGothic" charset="0"/>
              </a:rPr>
              <a:t>Inzicht in technieken (retrofit, aanvullende meetapparatuur, hybride of vol-elektrische machines, waterstof, etc.)</a:t>
            </a:r>
          </a:p>
        </p:txBody>
      </p:sp>
    </p:spTree>
    <p:extLst>
      <p:ext uri="{BB962C8B-B14F-4D97-AF65-F5344CB8AC3E}">
        <p14:creationId xmlns:p14="http://schemas.microsoft.com/office/powerpoint/2010/main" val="14768076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1">
            <a:extLst>
              <a:ext uri="{FF2B5EF4-FFF2-40B4-BE49-F238E27FC236}">
                <a16:creationId xmlns:a16="http://schemas.microsoft.com/office/drawing/2014/main" id="{FB4EF9CE-DBE7-7945-9F46-4423A5354D8B}"/>
              </a:ext>
            </a:extLst>
          </p:cNvPr>
          <p:cNvSpPr txBox="1">
            <a:spLocks/>
          </p:cNvSpPr>
          <p:nvPr/>
        </p:nvSpPr>
        <p:spPr>
          <a:xfrm>
            <a:off x="424680" y="1175141"/>
            <a:ext cx="84569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nl-NL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en-US" altLang="nl-NL" sz="2400" b="0" dirty="0" err="1">
                <a:solidFill>
                  <a:srgbClr val="007BC7"/>
                </a:solidFill>
                <a:latin typeface="+mj-lt"/>
                <a:ea typeface="+mj-ea"/>
                <a:cs typeface="+mj-cs"/>
              </a:rPr>
              <a:t>Duurzaamheid</a:t>
            </a:r>
            <a:r>
              <a:rPr lang="en-US" altLang="nl-NL" sz="2400" b="0" dirty="0">
                <a:solidFill>
                  <a:srgbClr val="007BC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nl-NL" sz="2400" b="0" dirty="0" err="1">
                <a:solidFill>
                  <a:srgbClr val="007BC7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altLang="nl-NL" sz="2400" b="0" dirty="0">
                <a:solidFill>
                  <a:srgbClr val="007BC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nl-NL" sz="2400" b="0" dirty="0" err="1">
                <a:solidFill>
                  <a:srgbClr val="007BC7"/>
                </a:solidFill>
                <a:latin typeface="+mj-lt"/>
                <a:ea typeface="+mj-ea"/>
                <a:cs typeface="+mj-cs"/>
              </a:rPr>
              <a:t>innovatie</a:t>
            </a:r>
            <a:r>
              <a:rPr lang="en-US" altLang="nl-NL" sz="2400" b="0" dirty="0">
                <a:solidFill>
                  <a:srgbClr val="007BC7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altLang="nl-NL" sz="2400" b="0" dirty="0" err="1">
                <a:solidFill>
                  <a:srgbClr val="007BC7"/>
                </a:solidFill>
                <a:latin typeface="+mj-lt"/>
                <a:ea typeface="+mj-ea"/>
                <a:cs typeface="+mj-cs"/>
              </a:rPr>
              <a:t>aanpak</a:t>
            </a:r>
            <a:r>
              <a:rPr lang="en-US" altLang="nl-NL" sz="2400" b="0" dirty="0">
                <a:solidFill>
                  <a:srgbClr val="007BC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nl-NL" sz="2400" b="0" dirty="0" err="1">
                <a:solidFill>
                  <a:srgbClr val="007BC7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altLang="nl-NL" sz="2400" b="0" dirty="0">
                <a:solidFill>
                  <a:srgbClr val="007BC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nl-NL" sz="2400" b="0" dirty="0" err="1">
                <a:solidFill>
                  <a:srgbClr val="007BC7"/>
                </a:solidFill>
                <a:latin typeface="+mj-lt"/>
                <a:ea typeface="+mj-ea"/>
                <a:cs typeface="+mj-cs"/>
              </a:rPr>
              <a:t>transitiepaden</a:t>
            </a:r>
            <a:endParaRPr lang="nl-NL" sz="2400" b="0" dirty="0">
              <a:solidFill>
                <a:srgbClr val="007BC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1F0F8D96-8F25-4DE2-BA7B-70C57058C66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51916" y="6609093"/>
            <a:ext cx="3097213" cy="206375"/>
          </a:xfrm>
        </p:spPr>
        <p:txBody>
          <a:bodyPr/>
          <a:lstStyle/>
          <a:p>
            <a:pPr>
              <a:defRPr/>
            </a:pPr>
            <a:r>
              <a:rPr lang="nl-NL" dirty="0"/>
              <a:t>Ministerie van Infrastructuur en Waterstaat</a:t>
            </a: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29" y="1544473"/>
            <a:ext cx="7632522" cy="47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7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68313" y="1176869"/>
            <a:ext cx="8402637" cy="369332"/>
          </a:xfrm>
        </p:spPr>
        <p:txBody>
          <a:bodyPr/>
          <a:lstStyle/>
          <a:p>
            <a:r>
              <a:rPr lang="nl-NL" altLang="nl-NL" sz="2400" dirty="0"/>
              <a:t>Zero Emissie Bouwplaats 2030</a:t>
            </a:r>
          </a:p>
        </p:txBody>
      </p:sp>
      <p:sp>
        <p:nvSpPr>
          <p:cNvPr id="2150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4" y="1933575"/>
            <a:ext cx="7466012" cy="41285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altLang="nl-NL" dirty="0"/>
              <a:t>Afbakening: </a:t>
            </a:r>
          </a:p>
          <a:p>
            <a:pPr lvl="1">
              <a:lnSpc>
                <a:spcPct val="150000"/>
              </a:lnSpc>
            </a:pPr>
            <a:r>
              <a:rPr lang="nl-NL" altLang="nl-NL" sz="1600" dirty="0"/>
              <a:t>Materieel: graafwerk, grondtransport, hijsen en heien, etc.</a:t>
            </a:r>
          </a:p>
          <a:p>
            <a:pPr lvl="1">
              <a:lnSpc>
                <a:spcPct val="150000"/>
              </a:lnSpc>
            </a:pPr>
            <a:r>
              <a:rPr lang="nl-NL" altLang="nl-NL" sz="1600" dirty="0"/>
              <a:t>Stroomvoorziening (aansluitingen, aggregaten)</a:t>
            </a:r>
          </a:p>
          <a:p>
            <a:pPr lvl="1">
              <a:lnSpc>
                <a:spcPct val="150000"/>
              </a:lnSpc>
            </a:pPr>
            <a:r>
              <a:rPr lang="nl-NL" altLang="nl-NL" sz="1600" dirty="0"/>
              <a:t>Bouwlogistiek (transport naar, op en van de bouwplaats)</a:t>
            </a:r>
          </a:p>
          <a:p>
            <a:pPr lvl="1">
              <a:lnSpc>
                <a:spcPct val="150000"/>
              </a:lnSpc>
            </a:pPr>
            <a:r>
              <a:rPr lang="nl-NL" altLang="nl-NL" sz="1600" dirty="0"/>
              <a:t>Grond- en materiaalstromen </a:t>
            </a:r>
          </a:p>
          <a:p>
            <a:pPr>
              <a:lnSpc>
                <a:spcPct val="150000"/>
              </a:lnSpc>
            </a:pPr>
            <a:r>
              <a:rPr lang="nl-NL" altLang="nl-NL" dirty="0"/>
              <a:t>Opbrengst:</a:t>
            </a:r>
          </a:p>
          <a:p>
            <a:pPr lvl="1">
              <a:lnSpc>
                <a:spcPct val="150000"/>
              </a:lnSpc>
            </a:pPr>
            <a:r>
              <a:rPr lang="nl-NL" altLang="nl-NL" sz="1600" dirty="0"/>
              <a:t>Emissiereductie</a:t>
            </a:r>
          </a:p>
          <a:p>
            <a:pPr lvl="1">
              <a:lnSpc>
                <a:spcPct val="150000"/>
              </a:lnSpc>
            </a:pPr>
            <a:r>
              <a:rPr lang="nl-NL" altLang="nl-NL" sz="1600" dirty="0"/>
              <a:t>Minder Hinder</a:t>
            </a:r>
          </a:p>
          <a:p>
            <a:pPr lvl="1">
              <a:lnSpc>
                <a:spcPct val="150000"/>
              </a:lnSpc>
            </a:pPr>
            <a:r>
              <a:rPr lang="nl-NL" altLang="nl-NL" sz="1600" dirty="0"/>
              <a:t>Kostenbesparing</a:t>
            </a:r>
          </a:p>
          <a:p>
            <a:pPr lvl="1">
              <a:lnSpc>
                <a:spcPct val="150000"/>
              </a:lnSpc>
            </a:pPr>
            <a:r>
              <a:rPr lang="nl-NL" altLang="nl-NL" sz="1600" dirty="0"/>
              <a:t>Efficiencyverbetering, verhoogde productiviteit</a:t>
            </a:r>
          </a:p>
        </p:txBody>
      </p:sp>
    </p:spTree>
    <p:extLst>
      <p:ext uri="{BB962C8B-B14F-4D97-AF65-F5344CB8AC3E}">
        <p14:creationId xmlns:p14="http://schemas.microsoft.com/office/powerpoint/2010/main" val="8424973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1"/>
          <p:cNvSpPr txBox="1">
            <a:spLocks/>
          </p:cNvSpPr>
          <p:nvPr/>
        </p:nvSpPr>
        <p:spPr bwMode="auto">
          <a:xfrm>
            <a:off x="5508104" y="2132856"/>
            <a:ext cx="1368152" cy="2952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ea typeface="MS PGothic" pitchFamily="34" charset="-128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pPr algn="ctr"/>
            <a:endParaRPr lang="nl-NL" sz="2800"/>
          </a:p>
        </p:txBody>
      </p:sp>
      <p:pic>
        <p:nvPicPr>
          <p:cNvPr id="10" name="Afbeelding 9" descr="schone luch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96478"/>
            <a:ext cx="2411760" cy="1608786"/>
          </a:xfrm>
          <a:prstGeom prst="rect">
            <a:avLst/>
          </a:prstGeom>
        </p:spPr>
      </p:pic>
      <p:pic>
        <p:nvPicPr>
          <p:cNvPr id="5" name="Afbeelding 4" descr="akkoo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4593">
            <a:off x="6804248" y="1577082"/>
            <a:ext cx="2067942" cy="2067942"/>
          </a:xfrm>
          <a:prstGeom prst="rect">
            <a:avLst/>
          </a:prstGeom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5976664" y="3212976"/>
            <a:ext cx="3059832" cy="12241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nl-NL" sz="2800" b="1" cap="none"/>
              <a:t>Schone </a:t>
            </a:r>
            <a:br>
              <a:rPr lang="nl-NL" sz="2800" b="1" cap="none"/>
            </a:br>
            <a:r>
              <a:rPr lang="nl-NL" sz="2800" b="1" cap="none"/>
              <a:t>Lucht </a:t>
            </a:r>
            <a:br>
              <a:rPr lang="nl-NL" sz="2800" b="1" cap="none"/>
            </a:br>
            <a:r>
              <a:rPr lang="nl-NL" sz="2800" b="1" cap="none"/>
              <a:t>Akkoord</a:t>
            </a:r>
          </a:p>
        </p:txBody>
      </p:sp>
      <p:pic>
        <p:nvPicPr>
          <p:cNvPr id="4" name="Afbeelding 3" descr="PAS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4782754"/>
            <a:ext cx="4139952" cy="1361723"/>
          </a:xfrm>
          <a:prstGeom prst="rect">
            <a:avLst/>
          </a:prstGeom>
        </p:spPr>
      </p:pic>
      <p:pic>
        <p:nvPicPr>
          <p:cNvPr id="8" name="Afbeelding 7" descr="Volkskrant kop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3109">
            <a:off x="140632" y="4287562"/>
            <a:ext cx="2271128" cy="742125"/>
          </a:xfrm>
          <a:prstGeom prst="rect">
            <a:avLst/>
          </a:prstGeom>
        </p:spPr>
      </p:pic>
      <p:pic>
        <p:nvPicPr>
          <p:cNvPr id="9" name="Afbeelding 8" descr="klimaatakkoor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2985515" cy="2232247"/>
          </a:xfrm>
          <a:prstGeom prst="rect">
            <a:avLst/>
          </a:prstGeom>
        </p:spPr>
      </p:pic>
      <p:sp>
        <p:nvSpPr>
          <p:cNvPr id="12" name="Pijl links 11"/>
          <p:cNvSpPr/>
          <p:nvPr/>
        </p:nvSpPr>
        <p:spPr bwMode="auto">
          <a:xfrm rot="605013">
            <a:off x="5272781" y="3208664"/>
            <a:ext cx="1604596" cy="951309"/>
          </a:xfrm>
          <a:prstGeom prst="rightArrow">
            <a:avLst/>
          </a:prstGeom>
          <a:solidFill>
            <a:srgbClr val="8BB9C0"/>
          </a:solidFill>
          <a:ln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Pijl links 13"/>
          <p:cNvSpPr/>
          <p:nvPr/>
        </p:nvSpPr>
        <p:spPr bwMode="auto">
          <a:xfrm rot="12924108">
            <a:off x="2224852" y="1661109"/>
            <a:ext cx="1687040" cy="1041767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Pijl links 14"/>
          <p:cNvSpPr/>
          <p:nvPr/>
        </p:nvSpPr>
        <p:spPr bwMode="auto">
          <a:xfrm rot="7600267">
            <a:off x="2532202" y="3710345"/>
            <a:ext cx="1773404" cy="1011321"/>
          </a:xfrm>
          <a:prstGeom prst="rightArrow">
            <a:avLst/>
          </a:prstGeom>
          <a:solidFill>
            <a:srgbClr val="8BB9C0"/>
          </a:solidFill>
          <a:ln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Wolk 12"/>
          <p:cNvSpPr/>
          <p:nvPr/>
        </p:nvSpPr>
        <p:spPr bwMode="auto">
          <a:xfrm>
            <a:off x="2627784" y="2204864"/>
            <a:ext cx="3312368" cy="1872208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987824" y="2587216"/>
            <a:ext cx="2304256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  <a:latin typeface="Verdana" pitchFamily="34" charset="0"/>
              </a:rPr>
              <a:t>Zero Emissie Bouwplaats 2030</a:t>
            </a:r>
          </a:p>
        </p:txBody>
      </p:sp>
    </p:spTree>
    <p:extLst>
      <p:ext uri="{BB962C8B-B14F-4D97-AF65-F5344CB8AC3E}">
        <p14:creationId xmlns:p14="http://schemas.microsoft.com/office/powerpoint/2010/main" val="2864535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1811">
            <a:off x="706923" y="1753039"/>
            <a:ext cx="3599892" cy="20249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3620">
            <a:off x="5188984" y="1733053"/>
            <a:ext cx="3233438" cy="181880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6648">
            <a:off x="955880" y="4015652"/>
            <a:ext cx="3259615" cy="183353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33706">
            <a:off x="5301322" y="3972254"/>
            <a:ext cx="3210043" cy="18056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097" y="1089026"/>
            <a:ext cx="8456776" cy="822515"/>
          </a:xfrm>
          <a:solidFill>
            <a:schemeClr val="bg1"/>
          </a:solidFill>
        </p:spPr>
        <p:txBody>
          <a:bodyPr tIns="72000" rIns="72000" bIns="72000" anchor="ctr" anchorCtr="0"/>
          <a:lstStyle/>
          <a:p>
            <a:pPr algn="ctr"/>
            <a:r>
              <a:rPr lang="nl-NL" sz="2400" dirty="0"/>
              <a:t>Road Map </a:t>
            </a:r>
            <a:r>
              <a:rPr lang="nl-NL" altLang="nl-NL" sz="2400" dirty="0"/>
              <a:t>Zero Emissie Bouwplaats 2030</a:t>
            </a:r>
            <a:br>
              <a:rPr lang="nl-NL" altLang="nl-NL" sz="2000" dirty="0"/>
            </a:br>
            <a:r>
              <a:rPr lang="nl-NL" sz="2000" dirty="0"/>
              <a:t> </a:t>
            </a:r>
            <a:r>
              <a:rPr lang="nl-NL" sz="2000" dirty="0">
                <a:solidFill>
                  <a:schemeClr val="tx1"/>
                </a:solidFill>
              </a:rPr>
              <a:t>Vier sporen:</a:t>
            </a:r>
          </a:p>
        </p:txBody>
      </p:sp>
      <p:sp>
        <p:nvSpPr>
          <p:cNvPr id="10" name="Tekstvak 6"/>
          <p:cNvSpPr txBox="1">
            <a:spLocks noChangeArrowheads="1"/>
          </p:cNvSpPr>
          <p:nvPr/>
        </p:nvSpPr>
        <p:spPr bwMode="auto">
          <a:xfrm>
            <a:off x="1474254" y="2467073"/>
            <a:ext cx="245862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"/>
              </a:spcBef>
              <a:buFont typeface="Verdana" panose="020B0604030504040204" pitchFamily="34" charset="0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nl-NL" sz="2400" dirty="0" err="1">
                <a:solidFill>
                  <a:schemeClr val="tx1"/>
                </a:solidFill>
              </a:rPr>
              <a:t>Governance</a:t>
            </a:r>
            <a:endParaRPr lang="nl-NL" altLang="nl-NL" sz="1800" dirty="0">
              <a:solidFill>
                <a:schemeClr val="tx1"/>
              </a:solidFill>
            </a:endParaRPr>
          </a:p>
        </p:txBody>
      </p:sp>
      <p:sp>
        <p:nvSpPr>
          <p:cNvPr id="11" name="Tekstvak 6"/>
          <p:cNvSpPr txBox="1">
            <a:spLocks noChangeArrowheads="1"/>
          </p:cNvSpPr>
          <p:nvPr/>
        </p:nvSpPr>
        <p:spPr bwMode="auto">
          <a:xfrm>
            <a:off x="5943471" y="4627272"/>
            <a:ext cx="237076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"/>
              </a:spcBef>
              <a:buFont typeface="Verdana" panose="020B0604030504040204" pitchFamily="34" charset="0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nl-NL" sz="2400" dirty="0">
                <a:solidFill>
                  <a:schemeClr val="bg1"/>
                </a:solidFill>
              </a:rPr>
              <a:t>Financiën</a:t>
            </a:r>
          </a:p>
        </p:txBody>
      </p:sp>
      <p:sp>
        <p:nvSpPr>
          <p:cNvPr id="12" name="Tekstvak 6"/>
          <p:cNvSpPr txBox="1">
            <a:spLocks noChangeArrowheads="1"/>
          </p:cNvSpPr>
          <p:nvPr/>
        </p:nvSpPr>
        <p:spPr bwMode="auto">
          <a:xfrm>
            <a:off x="1539379" y="4455505"/>
            <a:ext cx="220089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"/>
              </a:spcBef>
              <a:buFont typeface="Verdana" panose="020B0604030504040204" pitchFamily="34" charset="0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Techniek</a:t>
            </a:r>
          </a:p>
        </p:txBody>
      </p:sp>
      <p:sp>
        <p:nvSpPr>
          <p:cNvPr id="13" name="Tekstvak 6"/>
          <p:cNvSpPr txBox="1">
            <a:spLocks noChangeArrowheads="1"/>
          </p:cNvSpPr>
          <p:nvPr/>
        </p:nvSpPr>
        <p:spPr bwMode="auto">
          <a:xfrm>
            <a:off x="5646788" y="2511299"/>
            <a:ext cx="2593841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"/>
              </a:spcBef>
              <a:buFont typeface="Verdana" panose="020B0604030504040204" pitchFamily="34" charset="0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nl-NL" sz="2400" dirty="0" err="1">
                <a:solidFill>
                  <a:schemeClr val="tx1"/>
                </a:solidFill>
              </a:rPr>
              <a:t>Contractering</a:t>
            </a:r>
            <a:endParaRPr lang="nl-NL" alt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66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2C3978D-18EE-400B-A6D7-6ACFB1D9DF1B}"/>
              </a:ext>
            </a:extLst>
          </p:cNvPr>
          <p:cNvSpPr txBox="1">
            <a:spLocks/>
          </p:cNvSpPr>
          <p:nvPr/>
        </p:nvSpPr>
        <p:spPr bwMode="auto">
          <a:xfrm>
            <a:off x="791765" y="1143052"/>
            <a:ext cx="77396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aseline="0">
                <a:solidFill>
                  <a:srgbClr val="007BC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en-GB" sz="2400" i="1" dirty="0" err="1"/>
              <a:t>Governance - </a:t>
            </a:r>
            <a:r>
              <a:rPr lang="en-GB" sz="2000" i="1" dirty="0" err="1"/>
              <a:t>Mogelijke reductiestrategie</a:t>
            </a:r>
            <a:endParaRPr lang="nl-NL" sz="2000" i="1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49D539D-C7F1-4FB1-93D9-97FB21B2CA6D}"/>
              </a:ext>
            </a:extLst>
          </p:cNvPr>
          <p:cNvSpPr/>
          <p:nvPr/>
        </p:nvSpPr>
        <p:spPr>
          <a:xfrm>
            <a:off x="5378349" y="2427554"/>
            <a:ext cx="3537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200" i="1" dirty="0">
                <a:solidFill>
                  <a:srgbClr val="FF0000"/>
                </a:solidFill>
              </a:rPr>
              <a:t>Stapsgewijs aanscherpen contracteisen</a:t>
            </a:r>
          </a:p>
          <a:p>
            <a:pPr algn="r"/>
            <a:r>
              <a:rPr lang="nl-NL" sz="1200" i="1" dirty="0">
                <a:solidFill>
                  <a:srgbClr val="57A522"/>
                </a:solidFill>
              </a:rPr>
              <a:t>Aanscherpen MKI-plafond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106485-9C88-4EAF-8DF0-0640395A4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77" y="1619933"/>
            <a:ext cx="7102565" cy="46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6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098318"/>
            <a:ext cx="8402637" cy="400050"/>
          </a:xfrm>
        </p:spPr>
        <p:txBody>
          <a:bodyPr>
            <a:noAutofit/>
          </a:bodyPr>
          <a:lstStyle/>
          <a:p>
            <a:pPr algn="ctr"/>
            <a:r>
              <a:rPr lang="nl-NL" sz="2800" dirty="0"/>
              <a:t>Road Map Zero Emissie Bouwplaats 2030</a:t>
            </a:r>
          </a:p>
        </p:txBody>
      </p:sp>
      <p:sp>
        <p:nvSpPr>
          <p:cNvPr id="4" name="Dubbele golf 3"/>
          <p:cNvSpPr/>
          <p:nvPr/>
        </p:nvSpPr>
        <p:spPr bwMode="auto">
          <a:xfrm>
            <a:off x="607593" y="1831376"/>
            <a:ext cx="7936829" cy="1182389"/>
          </a:xfrm>
          <a:prstGeom prst="doubleWave">
            <a:avLst/>
          </a:prstGeom>
          <a:solidFill>
            <a:srgbClr val="FD765D"/>
          </a:solidFill>
          <a:ln>
            <a:noFill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Dubbele golf 4"/>
          <p:cNvSpPr/>
          <p:nvPr/>
        </p:nvSpPr>
        <p:spPr bwMode="auto">
          <a:xfrm>
            <a:off x="608847" y="2953923"/>
            <a:ext cx="7913008" cy="803885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Dubbele golf 5"/>
          <p:cNvSpPr/>
          <p:nvPr/>
        </p:nvSpPr>
        <p:spPr bwMode="auto">
          <a:xfrm>
            <a:off x="599334" y="3691215"/>
            <a:ext cx="7917691" cy="1346152"/>
          </a:xfrm>
          <a:prstGeom prst="doubleWave">
            <a:avLst/>
          </a:prstGeom>
          <a:solidFill>
            <a:srgbClr val="57A522"/>
          </a:solidFill>
          <a:ln>
            <a:noFill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Dubbele golf 6"/>
          <p:cNvSpPr/>
          <p:nvPr/>
        </p:nvSpPr>
        <p:spPr bwMode="auto">
          <a:xfrm>
            <a:off x="604090" y="4927961"/>
            <a:ext cx="7900106" cy="1138001"/>
          </a:xfrm>
          <a:prstGeom prst="doubleWave">
            <a:avLst/>
          </a:prstGeom>
          <a:solidFill>
            <a:srgbClr val="E5B2CF"/>
          </a:solidFill>
          <a:ln>
            <a:noFill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 rot="16200000">
            <a:off x="34834" y="2180695"/>
            <a:ext cx="816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/>
              <a:t>Governance</a:t>
            </a:r>
          </a:p>
        </p:txBody>
      </p:sp>
      <p:sp>
        <p:nvSpPr>
          <p:cNvPr id="9" name="Tekstvak 8"/>
          <p:cNvSpPr txBox="1"/>
          <p:nvPr/>
        </p:nvSpPr>
        <p:spPr>
          <a:xfrm rot="16200000">
            <a:off x="3024" y="3219849"/>
            <a:ext cx="872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/>
              <a:t>Contractering</a:t>
            </a:r>
          </a:p>
        </p:txBody>
      </p:sp>
      <p:sp>
        <p:nvSpPr>
          <p:cNvPr id="10" name="Tekstvak 9"/>
          <p:cNvSpPr txBox="1"/>
          <p:nvPr/>
        </p:nvSpPr>
        <p:spPr>
          <a:xfrm rot="16200000">
            <a:off x="32730" y="4274392"/>
            <a:ext cx="7903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/>
              <a:t>Techniek</a:t>
            </a:r>
          </a:p>
        </p:txBody>
      </p:sp>
      <p:sp>
        <p:nvSpPr>
          <p:cNvPr id="11" name="Tekstvak 10"/>
          <p:cNvSpPr txBox="1"/>
          <p:nvPr/>
        </p:nvSpPr>
        <p:spPr>
          <a:xfrm rot="16200000">
            <a:off x="24435" y="5360954"/>
            <a:ext cx="799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/>
              <a:t>Financiën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40413" y="1896998"/>
            <a:ext cx="40670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 dirty="0"/>
              <a:t>Definitie, marsroute, kopgroep </a:t>
            </a:r>
          </a:p>
        </p:txBody>
      </p:sp>
      <p:cxnSp>
        <p:nvCxnSpPr>
          <p:cNvPr id="17" name="Rechte verbindingslijn 16"/>
          <p:cNvCxnSpPr/>
          <p:nvPr/>
        </p:nvCxnSpPr>
        <p:spPr bwMode="auto">
          <a:xfrm flipH="1">
            <a:off x="602119" y="1740844"/>
            <a:ext cx="10948" cy="44670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Rechte verbindingslijn 19"/>
          <p:cNvCxnSpPr/>
          <p:nvPr/>
        </p:nvCxnSpPr>
        <p:spPr bwMode="auto">
          <a:xfrm flipH="1">
            <a:off x="8505434" y="1794707"/>
            <a:ext cx="10948" cy="44670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133934" y="1696169"/>
            <a:ext cx="10948" cy="44670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echte verbindingslijn 21"/>
          <p:cNvCxnSpPr/>
          <p:nvPr/>
        </p:nvCxnSpPr>
        <p:spPr bwMode="auto">
          <a:xfrm flipH="1">
            <a:off x="6983716" y="1739967"/>
            <a:ext cx="10948" cy="44670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echte verbindingslijn 22"/>
          <p:cNvCxnSpPr/>
          <p:nvPr/>
        </p:nvCxnSpPr>
        <p:spPr bwMode="auto">
          <a:xfrm flipH="1">
            <a:off x="3754165" y="1707118"/>
            <a:ext cx="10948" cy="44670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echte verbindingslijn 23"/>
          <p:cNvCxnSpPr/>
          <p:nvPr/>
        </p:nvCxnSpPr>
        <p:spPr bwMode="auto">
          <a:xfrm flipH="1">
            <a:off x="5429158" y="1696167"/>
            <a:ext cx="10948" cy="44670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kstvak 24"/>
          <p:cNvSpPr txBox="1"/>
          <p:nvPr/>
        </p:nvSpPr>
        <p:spPr>
          <a:xfrm>
            <a:off x="405063" y="1467130"/>
            <a:ext cx="470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/>
              <a:t>‘20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1914968" y="1455299"/>
            <a:ext cx="470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/>
              <a:t>‘22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3546165" y="1477196"/>
            <a:ext cx="470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/>
              <a:t>‘24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5232098" y="1455300"/>
            <a:ext cx="470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/>
              <a:t>‘26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6786661" y="1477197"/>
            <a:ext cx="470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/>
              <a:t>‘28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8286483" y="1477197"/>
            <a:ext cx="470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/>
              <a:t>‘30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7131" y="2151885"/>
            <a:ext cx="69002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 dirty="0"/>
              <a:t>Verbinden PAS, SLA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628608" y="2251223"/>
            <a:ext cx="1505736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 dirty="0"/>
              <a:t>Afspraken netbeheerders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781006" y="2346026"/>
            <a:ext cx="543589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Creëren proeftuinen, experimenteerruimte in projecten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681285" y="2759597"/>
            <a:ext cx="3703317" cy="765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 dirty="0"/>
              <a:t>Aanscherpen eisen, regelgeving, </a:t>
            </a:r>
            <a:r>
              <a:rPr lang="nl-NL" sz="500" dirty="0" err="1"/>
              <a:t>oa</a:t>
            </a:r>
            <a:r>
              <a:rPr lang="nl-NL" sz="500" dirty="0"/>
              <a:t> MVI Inkoopcriteria, etc.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648144" y="2448236"/>
            <a:ext cx="398999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Biobrandstoffen als transitieoplossing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4684158" y="2444184"/>
            <a:ext cx="3796654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Uitfasering biobrandstoffen, uitmondend in verbod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1154935" y="2553832"/>
            <a:ext cx="1978574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Invoering klein elektrisch materieel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3230672" y="2554382"/>
            <a:ext cx="2489322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Invoering middelzwaar elektrisch materieel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5863196" y="2554931"/>
            <a:ext cx="2617062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Invoering zwaar elektrisch materieel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860992" y="2662853"/>
            <a:ext cx="1274028" cy="776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 dirty="0"/>
              <a:t>Uitfasering stage I en II</a:t>
            </a:r>
          </a:p>
        </p:txBody>
      </p:sp>
      <p:sp>
        <p:nvSpPr>
          <p:cNvPr id="41" name="Tekstvak 40"/>
          <p:cNvSpPr txBox="1"/>
          <p:nvPr/>
        </p:nvSpPr>
        <p:spPr>
          <a:xfrm>
            <a:off x="2462812" y="2657489"/>
            <a:ext cx="1274028" cy="776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Uitfasering stage IIIA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4142855" y="2661328"/>
            <a:ext cx="1274028" cy="776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Uitfasering stage IIIAB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5693505" y="2661327"/>
            <a:ext cx="1274028" cy="776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Uitfasering stage IV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7207894" y="2671080"/>
            <a:ext cx="1274028" cy="776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Uitfasering stage V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637407" y="3176509"/>
            <a:ext cx="1183064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Ontwikkeling MKI Bouwplaats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1049896" y="3276226"/>
            <a:ext cx="1274028" cy="776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LCA-data klein elektrisch materieel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2477105" y="3274107"/>
            <a:ext cx="1274028" cy="776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LCA-data middelzwaar materieel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796660" y="3380336"/>
            <a:ext cx="1347340" cy="796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LCA-data biobrandstof-materieelcombi’s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4865255" y="3272060"/>
            <a:ext cx="1274028" cy="776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LCA-data zwaar materieel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949059" y="3484402"/>
            <a:ext cx="1929383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Monitoringsystematiek verbruik energiedragers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829372" y="4011996"/>
            <a:ext cx="2383056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Ontwikkeling retrofit middelzwaar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689712" y="5113473"/>
            <a:ext cx="135087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Kosten (onrendabele top) kein elektrisch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1440366" y="5236614"/>
            <a:ext cx="1183064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Ontwikkeling sloop-/opkoopregeling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641606" y="5343581"/>
            <a:ext cx="5712941" cy="790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MIA/VAMIL, Klimaatenvelop, Urgenda, SLA-budget, Stikstofgeld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770818" y="5460728"/>
            <a:ext cx="7662662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Voorfinanciering, Duurzaamheidsversneller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2729028" y="5577977"/>
            <a:ext cx="5737749" cy="777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Gunstige leningvoorwaarden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1818128" y="2144353"/>
            <a:ext cx="1029554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Afspraken banken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2206073" y="5123950"/>
            <a:ext cx="1438588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Kosten onr top middelzwaar elektrisch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635786" y="5699633"/>
            <a:ext cx="5712941" cy="790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Toegankelijk maken van  (kennis van)  financieringsbronnen</a:t>
            </a:r>
          </a:p>
        </p:txBody>
      </p:sp>
      <p:sp>
        <p:nvSpPr>
          <p:cNvPr id="64" name="Tekstvak 63"/>
          <p:cNvSpPr txBox="1"/>
          <p:nvPr/>
        </p:nvSpPr>
        <p:spPr>
          <a:xfrm>
            <a:off x="5078711" y="5087391"/>
            <a:ext cx="1438588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Kosten onr top zwaar elektrisch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2537470" y="4111669"/>
            <a:ext cx="333808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Ontwikkeling retrofit zwaar</a:t>
            </a:r>
          </a:p>
        </p:txBody>
      </p:sp>
      <p:sp>
        <p:nvSpPr>
          <p:cNvPr id="66" name="Tekstvak 65"/>
          <p:cNvSpPr txBox="1"/>
          <p:nvPr/>
        </p:nvSpPr>
        <p:spPr>
          <a:xfrm>
            <a:off x="1077036" y="4228916"/>
            <a:ext cx="2922023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 dirty="0"/>
              <a:t>Ontwikkeling middelzwaar brandstofcel (waterstof, methanol, mierenzuur, etc.)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1072275" y="4346163"/>
            <a:ext cx="293417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Ontwikkeling middelzwaar accu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3483850" y="4467028"/>
            <a:ext cx="2922023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Ontwikkeling middelzwaar brandstofcel</a:t>
            </a:r>
          </a:p>
        </p:txBody>
      </p:sp>
      <p:sp>
        <p:nvSpPr>
          <p:cNvPr id="69" name="Tekstvak 68"/>
          <p:cNvSpPr txBox="1"/>
          <p:nvPr/>
        </p:nvSpPr>
        <p:spPr>
          <a:xfrm>
            <a:off x="3479089" y="4584275"/>
            <a:ext cx="293417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Ontwikkeling middelzwaar accu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89377" y="4471313"/>
            <a:ext cx="2330742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Pilotprojecten aansluitpunten krachtstroom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1339019" y="4585657"/>
            <a:ext cx="2095443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Oplaadpunten accu’s</a:t>
            </a:r>
          </a:p>
        </p:txBody>
      </p:sp>
      <p:sp>
        <p:nvSpPr>
          <p:cNvPr id="72" name="Tekstvak 71"/>
          <p:cNvSpPr txBox="1"/>
          <p:nvPr/>
        </p:nvSpPr>
        <p:spPr>
          <a:xfrm>
            <a:off x="725229" y="4704394"/>
            <a:ext cx="623369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500"/>
              <a:t>Optimalisatie grond- en materiaalstromen</a:t>
            </a:r>
          </a:p>
        </p:txBody>
      </p:sp>
      <p:sp>
        <p:nvSpPr>
          <p:cNvPr id="3" name="Rechthoek 2"/>
          <p:cNvSpPr/>
          <p:nvPr/>
        </p:nvSpPr>
        <p:spPr bwMode="auto">
          <a:xfrm>
            <a:off x="7615451" y="4111669"/>
            <a:ext cx="1141780" cy="5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3" name="Tekstvak 6"/>
          <p:cNvSpPr txBox="1">
            <a:spLocks noChangeArrowheads="1"/>
          </p:cNvSpPr>
          <p:nvPr/>
        </p:nvSpPr>
        <p:spPr bwMode="auto">
          <a:xfrm>
            <a:off x="1785489" y="5967323"/>
            <a:ext cx="543999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425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"/>
              </a:spcBef>
              <a:buFont typeface="Verdana" panose="020B0604030504040204" pitchFamily="34" charset="0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425"/>
              </a:spcBef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nl-NL" sz="1200" b="1" dirty="0">
                <a:solidFill>
                  <a:schemeClr val="tx1"/>
                </a:solidFill>
              </a:rPr>
              <a:t>DISCLAIMER</a:t>
            </a:r>
            <a:r>
              <a:rPr lang="nl-NL" altLang="nl-NL" sz="1600" b="1" dirty="0">
                <a:solidFill>
                  <a:schemeClr val="tx1"/>
                </a:solidFill>
              </a:rPr>
              <a:t>: </a:t>
            </a:r>
            <a:r>
              <a:rPr lang="en-US" altLang="nl-NL" sz="1200" b="1" dirty="0" err="1">
                <a:solidFill>
                  <a:schemeClr val="tx1"/>
                </a:solidFill>
              </a:rPr>
              <a:t>Dit</a:t>
            </a:r>
            <a:r>
              <a:rPr lang="en-US" altLang="nl-NL" sz="1200" b="1" dirty="0">
                <a:solidFill>
                  <a:schemeClr val="tx1"/>
                </a:solidFill>
              </a:rPr>
              <a:t> </a:t>
            </a:r>
            <a:r>
              <a:rPr lang="en-US" altLang="nl-NL" sz="1200" b="1" dirty="0" err="1">
                <a:solidFill>
                  <a:schemeClr val="tx1"/>
                </a:solidFill>
              </a:rPr>
              <a:t>overzicht</a:t>
            </a:r>
            <a:r>
              <a:rPr lang="en-US" altLang="nl-NL" sz="1200" b="1" dirty="0">
                <a:solidFill>
                  <a:schemeClr val="tx1"/>
                </a:solidFill>
              </a:rPr>
              <a:t> is </a:t>
            </a:r>
            <a:r>
              <a:rPr lang="en-US" altLang="nl-NL" sz="1200" b="1" dirty="0" err="1">
                <a:solidFill>
                  <a:schemeClr val="tx1"/>
                </a:solidFill>
              </a:rPr>
              <a:t>onderdeel</a:t>
            </a:r>
            <a:r>
              <a:rPr lang="en-US" altLang="nl-NL" sz="1200" b="1" dirty="0">
                <a:solidFill>
                  <a:schemeClr val="tx1"/>
                </a:solidFill>
              </a:rPr>
              <a:t> van </a:t>
            </a:r>
            <a:r>
              <a:rPr lang="en-US" altLang="nl-NL" sz="1200" b="1" dirty="0" err="1">
                <a:solidFill>
                  <a:schemeClr val="tx1"/>
                </a:solidFill>
              </a:rPr>
              <a:t>een</a:t>
            </a:r>
            <a:r>
              <a:rPr lang="en-US" altLang="nl-NL" sz="1200" b="1" dirty="0">
                <a:solidFill>
                  <a:schemeClr val="tx1"/>
                </a:solidFill>
              </a:rPr>
              <a:t> </a:t>
            </a:r>
            <a:r>
              <a:rPr lang="en-US" altLang="nl-NL" sz="1200" b="1" dirty="0" err="1">
                <a:solidFill>
                  <a:schemeClr val="tx1"/>
                </a:solidFill>
              </a:rPr>
              <a:t>werkdocument</a:t>
            </a:r>
            <a:r>
              <a:rPr lang="en-US" altLang="nl-NL" sz="1200" b="1" dirty="0">
                <a:solidFill>
                  <a:schemeClr val="tx1"/>
                </a:solidFill>
              </a:rPr>
              <a:t> </a:t>
            </a:r>
            <a:r>
              <a:rPr lang="en-US" altLang="nl-NL" sz="1200" b="1" dirty="0" err="1">
                <a:solidFill>
                  <a:schemeClr val="tx1"/>
                </a:solidFill>
              </a:rPr>
              <a:t>en</a:t>
            </a:r>
            <a:r>
              <a:rPr lang="en-US" altLang="nl-NL" sz="1200" b="1" dirty="0">
                <a:solidFill>
                  <a:schemeClr val="tx1"/>
                </a:solidFill>
              </a:rPr>
              <a:t> is nog </a:t>
            </a:r>
            <a:r>
              <a:rPr lang="en-US" altLang="nl-NL" sz="1200" b="1" dirty="0" err="1">
                <a:solidFill>
                  <a:schemeClr val="tx1"/>
                </a:solidFill>
              </a:rPr>
              <a:t>geen</a:t>
            </a:r>
            <a:r>
              <a:rPr lang="en-US" altLang="nl-NL" sz="1200" b="1" dirty="0">
                <a:solidFill>
                  <a:schemeClr val="tx1"/>
                </a:solidFill>
              </a:rPr>
              <a:t> </a:t>
            </a:r>
            <a:r>
              <a:rPr lang="en-US" altLang="nl-NL" sz="1200" b="1" dirty="0" err="1">
                <a:solidFill>
                  <a:schemeClr val="tx1"/>
                </a:solidFill>
              </a:rPr>
              <a:t>vastgesteld</a:t>
            </a:r>
            <a:r>
              <a:rPr lang="en-US" altLang="nl-NL" sz="1200" b="1" dirty="0">
                <a:solidFill>
                  <a:schemeClr val="tx1"/>
                </a:solidFill>
              </a:rPr>
              <a:t> RWS-</a:t>
            </a:r>
            <a:r>
              <a:rPr lang="en-US" altLang="nl-NL" sz="1200" b="1" dirty="0" err="1">
                <a:solidFill>
                  <a:schemeClr val="tx1"/>
                </a:solidFill>
              </a:rPr>
              <a:t>beleid</a:t>
            </a:r>
            <a:endParaRPr lang="nl-NL" altLang="nl-N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Actiepunten</a:t>
            </a:r>
            <a:r>
              <a:rPr lang="en-US" dirty="0"/>
              <a:t> 2020-2022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 err="1"/>
              <a:t>Versneld</a:t>
            </a:r>
            <a:r>
              <a:rPr lang="en-US" sz="1600" dirty="0"/>
              <a:t> </a:t>
            </a:r>
            <a:r>
              <a:rPr lang="en-US" sz="1600" dirty="0" err="1"/>
              <a:t>invoeren</a:t>
            </a:r>
            <a:r>
              <a:rPr lang="en-US" sz="1600" dirty="0"/>
              <a:t> </a:t>
            </a:r>
            <a:r>
              <a:rPr lang="en-US" sz="1600" dirty="0" err="1"/>
              <a:t>klein</a:t>
            </a:r>
            <a:r>
              <a:rPr lang="en-US" sz="1600" dirty="0"/>
              <a:t> </a:t>
            </a:r>
            <a:r>
              <a:rPr lang="en-US" sz="1600" dirty="0" err="1"/>
              <a:t>elektrisch</a:t>
            </a:r>
            <a:r>
              <a:rPr lang="en-US" sz="1600" dirty="0"/>
              <a:t> materiel</a:t>
            </a:r>
          </a:p>
          <a:p>
            <a:pPr lvl="0">
              <a:buFont typeface="+mj-lt"/>
              <a:buAutoNum type="arabicPeriod"/>
            </a:pPr>
            <a:r>
              <a:rPr lang="nl-NL" sz="1600" dirty="0"/>
              <a:t>Stimuleren van biodiesel (t/m 2025 als tijdelijke maatregel, daarna </a:t>
            </a:r>
            <a:r>
              <a:rPr lang="nl-NL" sz="1600" dirty="0" err="1"/>
              <a:t>uitfaseren</a:t>
            </a:r>
            <a:r>
              <a:rPr lang="nl-NL" sz="1600" dirty="0"/>
              <a:t>)</a:t>
            </a:r>
          </a:p>
          <a:p>
            <a:pPr lvl="0">
              <a:buFont typeface="+mj-lt"/>
              <a:buAutoNum type="arabicPeriod"/>
            </a:pPr>
            <a:r>
              <a:rPr lang="nl-NL" sz="1600" dirty="0" err="1"/>
              <a:t>Uitfaseren</a:t>
            </a:r>
            <a:r>
              <a:rPr lang="nl-NL" sz="1600" dirty="0"/>
              <a:t> van het gebruik van verouderd verontreinigend materieel dat niet meer aan de EU-emissiecriteria voldoet</a:t>
            </a:r>
          </a:p>
          <a:p>
            <a:pPr lvl="0">
              <a:buFont typeface="+mj-lt"/>
              <a:buAutoNum type="arabicPeriod"/>
            </a:pPr>
            <a:r>
              <a:rPr lang="nl-NL" sz="1600" dirty="0"/>
              <a:t>Pilots (middel)zwaar niet-fossiel aangedreven materieel </a:t>
            </a:r>
          </a:p>
          <a:p>
            <a:pPr lvl="0">
              <a:buFont typeface="+mj-lt"/>
              <a:buAutoNum type="arabicPeriod"/>
            </a:pPr>
            <a:r>
              <a:rPr lang="nl-NL" sz="1600" dirty="0" err="1"/>
              <a:t>Dieselloze</a:t>
            </a:r>
            <a:r>
              <a:rPr lang="nl-NL" sz="1600" dirty="0"/>
              <a:t> vrachtwagens in onderhoudscontracten</a:t>
            </a:r>
          </a:p>
          <a:p>
            <a:pPr lvl="0">
              <a:buFont typeface="+mj-lt"/>
              <a:buAutoNum type="arabicPeriod"/>
            </a:pPr>
            <a:r>
              <a:rPr lang="nl-NL" sz="1600" dirty="0"/>
              <a:t>Idem graafmachines </a:t>
            </a:r>
            <a:r>
              <a:rPr lang="nl-NL" sz="1600" dirty="0" err="1"/>
              <a:t>tbv</a:t>
            </a:r>
            <a:r>
              <a:rPr lang="nl-NL" sz="1600" dirty="0"/>
              <a:t> zoet baggeren (oever- en vaarwegonderhoud, dijkversterking, </a:t>
            </a:r>
            <a:r>
              <a:rPr lang="nl-NL" sz="1600" dirty="0" err="1"/>
              <a:t>etc</a:t>
            </a:r>
            <a:r>
              <a:rPr lang="nl-NL" sz="1600" dirty="0"/>
              <a:t>)</a:t>
            </a:r>
          </a:p>
          <a:p>
            <a:pPr lvl="0">
              <a:buFont typeface="+mj-lt"/>
              <a:buAutoNum type="arabicPeriod"/>
            </a:pPr>
            <a:r>
              <a:rPr lang="nl-NL" sz="1600" dirty="0" err="1"/>
              <a:t>Emissieloos</a:t>
            </a:r>
            <a:r>
              <a:rPr lang="nl-NL" sz="1600" dirty="0"/>
              <a:t> kabels en leidingenwerk</a:t>
            </a:r>
          </a:p>
          <a:p>
            <a:pPr lvl="0">
              <a:buFont typeface="+mj-lt"/>
              <a:buAutoNum type="arabicPeriod"/>
            </a:pPr>
            <a:r>
              <a:rPr lang="nl-NL" sz="1600" dirty="0" err="1"/>
              <a:t>Emissieloos</a:t>
            </a:r>
            <a:r>
              <a:rPr lang="nl-NL" sz="1600" dirty="0"/>
              <a:t> mobiel asfaltmaterieel</a:t>
            </a:r>
          </a:p>
          <a:p>
            <a:pPr lvl="0">
              <a:buFont typeface="+mj-lt"/>
              <a:buAutoNum type="arabicPeriod"/>
            </a:pPr>
            <a:r>
              <a:rPr lang="en-US" sz="1600" dirty="0" err="1"/>
              <a:t>Aanleg</a:t>
            </a:r>
            <a:r>
              <a:rPr lang="en-US" sz="1600" dirty="0"/>
              <a:t> </a:t>
            </a:r>
            <a:r>
              <a:rPr lang="en-US" sz="1600" dirty="0" err="1"/>
              <a:t>netaansluitingen</a:t>
            </a:r>
            <a:r>
              <a:rPr lang="en-US" sz="1600" dirty="0"/>
              <a:t> op </a:t>
            </a:r>
            <a:r>
              <a:rPr lang="en-US" sz="1600" dirty="0" err="1"/>
              <a:t>bouwplaatsen</a:t>
            </a:r>
            <a:endParaRPr lang="nl-NL" sz="1600" dirty="0"/>
          </a:p>
          <a:p>
            <a:pPr>
              <a:buFont typeface="+mj-lt"/>
              <a:buAutoNum type="arabicPeriod"/>
            </a:pPr>
            <a:r>
              <a:rPr lang="en-US" sz="1600" dirty="0" err="1"/>
              <a:t>Verkennen</a:t>
            </a:r>
            <a:r>
              <a:rPr lang="en-US" sz="1600" dirty="0"/>
              <a:t> van </a:t>
            </a:r>
            <a:r>
              <a:rPr lang="en-US" sz="1600" dirty="0" err="1"/>
              <a:t>financierings</a:t>
            </a:r>
            <a:r>
              <a:rPr lang="en-US" sz="1600" dirty="0"/>
              <a:t>-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subsidiemogelijkheden</a:t>
            </a:r>
            <a:r>
              <a:rPr lang="en-US" sz="1600" dirty="0"/>
              <a:t> (</a:t>
            </a:r>
            <a:r>
              <a:rPr lang="en-US" sz="1600" dirty="0" err="1"/>
              <a:t>banken</a:t>
            </a:r>
            <a:r>
              <a:rPr lang="en-US" sz="1600" dirty="0"/>
              <a:t>, EU)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75974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107950" y="1268413"/>
            <a:ext cx="8964613" cy="738187"/>
          </a:xfrm>
        </p:spPr>
        <p:txBody>
          <a:bodyPr/>
          <a:lstStyle/>
          <a:p>
            <a:pPr eaLnBrk="1" hangingPunct="1">
              <a:defRPr/>
            </a:pPr>
            <a:r>
              <a:rPr lang="nl-NL" sz="2400" b="1" dirty="0">
                <a:ea typeface="ＭＳ Ｐゴシック" charset="0"/>
                <a:cs typeface="+mj-cs"/>
              </a:rPr>
              <a:t>Full-electric krachtpatser: Komatsu dumper 110 ton</a:t>
            </a:r>
          </a:p>
        </p:txBody>
      </p:sp>
      <p:pic>
        <p:nvPicPr>
          <p:cNvPr id="39939" name="Afbeelding 2" descr="e-dumper-stopperbi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844675"/>
            <a:ext cx="8262937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4668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resentatie RWS 16X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WS presentatie 16x9 NL.potx" id="{8488AE73-9A9E-406B-A442-A55021AEC5A3}" vid="{D98C7100-7CFA-4104-B0D7-513294810D4F}"/>
    </a:ext>
  </a:extLst>
</a:theme>
</file>

<file path=ppt/theme/theme2.xml><?xml version="1.0" encoding="utf-8"?>
<a:theme xmlns:a="http://schemas.openxmlformats.org/drawingml/2006/main" name="Rijkswaterstaat">
  <a:themeElements>
    <a:clrScheme name="landmachtNL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2494C5"/>
      </a:accent1>
      <a:accent2>
        <a:srgbClr val="9ACCD4"/>
      </a:accent2>
      <a:accent3>
        <a:srgbClr val="FFFFFF"/>
      </a:accent3>
      <a:accent4>
        <a:srgbClr val="000000"/>
      </a:accent4>
      <a:accent5>
        <a:srgbClr val="ACC8DF"/>
      </a:accent5>
      <a:accent6>
        <a:srgbClr val="8BB9C0"/>
      </a:accent6>
      <a:hlink>
        <a:srgbClr val="004228"/>
      </a:hlink>
      <a:folHlink>
        <a:srgbClr val="E17000"/>
      </a:folHlink>
    </a:clrScheme>
    <a:fontScheme name="landmachtNL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ndmachtNL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2494C5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CC8DF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RWS 16X9 NL</Template>
  <TotalTime>4812</TotalTime>
  <Words>692</Words>
  <Application>Microsoft Office PowerPoint</Application>
  <PresentationFormat>Diavoorstelling (4:3)</PresentationFormat>
  <Paragraphs>142</Paragraphs>
  <Slides>16</Slides>
  <Notes>0</Notes>
  <HiddenSlides>7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Presentatie RWS 16X9 NL</vt:lpstr>
      <vt:lpstr>Rijkswaterstaat</vt:lpstr>
      <vt:lpstr>Transitiepad Bouwplaats en Bouwlogistiek</vt:lpstr>
      <vt:lpstr>PowerPoint-presentatie</vt:lpstr>
      <vt:lpstr>Zero Emissie Bouwplaats 2030</vt:lpstr>
      <vt:lpstr>Schone  Lucht  Akkoord</vt:lpstr>
      <vt:lpstr>Road Map Zero Emissie Bouwplaats 2030  Vier sporen:</vt:lpstr>
      <vt:lpstr>PowerPoint-presentatie</vt:lpstr>
      <vt:lpstr>Road Map Zero Emissie Bouwplaats 2030</vt:lpstr>
      <vt:lpstr>Actiepunten 2020-2022</vt:lpstr>
      <vt:lpstr>Full-electric krachtpatser: Komatsu dumper 110 ton</vt:lpstr>
      <vt:lpstr>Recent overzicht beschikbare elektrische mobiele werktuigen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Milieukostenindicator (MKI) Bouwplaats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Verstraeten, Arno (CIV)</dc:creator>
  <dc:description>Template by Orange Pepper_x000d_
2018</dc:description>
  <cp:lastModifiedBy>Meinke Schouten</cp:lastModifiedBy>
  <cp:revision>116</cp:revision>
  <cp:lastPrinted>2020-01-30T07:50:27Z</cp:lastPrinted>
  <dcterms:created xsi:type="dcterms:W3CDTF">2018-04-16T08:21:44Z</dcterms:created>
  <dcterms:modified xsi:type="dcterms:W3CDTF">2020-05-15T11:24:17Z</dcterms:modified>
</cp:coreProperties>
</file>